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Lst>
  <p:sldSz cx="9144000" cy="5143500" type="screen16x9"/>
  <p:notesSz cx="6858000" cy="9144000"/>
  <p:embeddedFontLst>
    <p:embeddedFont>
      <p:font typeface="Poppins Light" panose="000004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bb87fcbef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2bb87fcbef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4" name="Google Shape;14;p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0"/>
              </a:spcBef>
              <a:spcAft>
                <a:spcPts val="0"/>
              </a:spcAft>
              <a:buClr>
                <a:schemeClr val="dk1"/>
              </a:buClr>
              <a:buSzPts val="1400"/>
              <a:buChar char="○"/>
              <a:defRPr>
                <a:solidFill>
                  <a:schemeClr val="dk1"/>
                </a:solidFill>
              </a:defRPr>
            </a:lvl2pPr>
            <a:lvl3pPr marL="1371600" lvl="2" indent="-317500" algn="l">
              <a:lnSpc>
                <a:spcPct val="115000"/>
              </a:lnSpc>
              <a:spcBef>
                <a:spcPts val="0"/>
              </a:spcBef>
              <a:spcAft>
                <a:spcPts val="0"/>
              </a:spcAft>
              <a:buClr>
                <a:schemeClr val="dk1"/>
              </a:buClr>
              <a:buSzPts val="1400"/>
              <a:buChar char="■"/>
              <a:defRPr>
                <a:solidFill>
                  <a:schemeClr val="dk1"/>
                </a:solidFill>
              </a:defRPr>
            </a:lvl3pPr>
            <a:lvl4pPr marL="1828800" lvl="3" indent="-317500" algn="l">
              <a:lnSpc>
                <a:spcPct val="115000"/>
              </a:lnSpc>
              <a:spcBef>
                <a:spcPts val="0"/>
              </a:spcBef>
              <a:spcAft>
                <a:spcPts val="0"/>
              </a:spcAft>
              <a:buClr>
                <a:schemeClr val="dk1"/>
              </a:buClr>
              <a:buSzPts val="1400"/>
              <a:buChar char="●"/>
              <a:defRPr>
                <a:solidFill>
                  <a:schemeClr val="dk1"/>
                </a:solidFill>
              </a:defRPr>
            </a:lvl4pPr>
            <a:lvl5pPr marL="2286000" lvl="4" indent="-317500" algn="l">
              <a:lnSpc>
                <a:spcPct val="115000"/>
              </a:lnSpc>
              <a:spcBef>
                <a:spcPts val="0"/>
              </a:spcBef>
              <a:spcAft>
                <a:spcPts val="0"/>
              </a:spcAft>
              <a:buClr>
                <a:schemeClr val="dk1"/>
              </a:buClr>
              <a:buSzPts val="1400"/>
              <a:buChar char="○"/>
              <a:defRPr>
                <a:solidFill>
                  <a:schemeClr val="dk1"/>
                </a:solidFill>
              </a:defRPr>
            </a:lvl5pPr>
            <a:lvl6pPr marL="2743200" lvl="5" indent="-317500" algn="l">
              <a:lnSpc>
                <a:spcPct val="115000"/>
              </a:lnSpc>
              <a:spcBef>
                <a:spcPts val="0"/>
              </a:spcBef>
              <a:spcAft>
                <a:spcPts val="0"/>
              </a:spcAft>
              <a:buClr>
                <a:schemeClr val="dk1"/>
              </a:buClr>
              <a:buSzPts val="1400"/>
              <a:buChar char="■"/>
              <a:defRPr>
                <a:solidFill>
                  <a:schemeClr val="dk1"/>
                </a:solidFill>
              </a:defRPr>
            </a:lvl6pPr>
            <a:lvl7pPr marL="3200400" lvl="6" indent="-317500" algn="l">
              <a:lnSpc>
                <a:spcPct val="115000"/>
              </a:lnSpc>
              <a:spcBef>
                <a:spcPts val="0"/>
              </a:spcBef>
              <a:spcAft>
                <a:spcPts val="0"/>
              </a:spcAft>
              <a:buClr>
                <a:schemeClr val="dk1"/>
              </a:buClr>
              <a:buSzPts val="1400"/>
              <a:buChar char="●"/>
              <a:defRPr>
                <a:solidFill>
                  <a:schemeClr val="dk1"/>
                </a:solidFill>
              </a:defRPr>
            </a:lvl7pPr>
            <a:lvl8pPr marL="3657600" lvl="7" indent="-317500" algn="l">
              <a:lnSpc>
                <a:spcPct val="115000"/>
              </a:lnSpc>
              <a:spcBef>
                <a:spcPts val="0"/>
              </a:spcBef>
              <a:spcAft>
                <a:spcPts val="0"/>
              </a:spcAft>
              <a:buClr>
                <a:schemeClr val="dk1"/>
              </a:buClr>
              <a:buSzPts val="1400"/>
              <a:buChar char="○"/>
              <a:defRPr>
                <a:solidFill>
                  <a:schemeClr val="dk1"/>
                </a:solidFill>
              </a:defRPr>
            </a:lvl8pPr>
            <a:lvl9pPr marL="4114800" lvl="8" indent="-317500" algn="l">
              <a:lnSpc>
                <a:spcPct val="115000"/>
              </a:lnSpc>
              <a:spcBef>
                <a:spcPts val="0"/>
              </a:spcBef>
              <a:spcAft>
                <a:spcPts val="0"/>
              </a:spcAft>
              <a:buClr>
                <a:schemeClr val="dk1"/>
              </a:buClr>
              <a:buSzPts val="1400"/>
              <a:buChar char="■"/>
              <a:defRPr>
                <a:solidFill>
                  <a:schemeClr val="dk1"/>
                </a:solidFill>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F4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24.png"/><Relationship Id="rId4" Type="http://schemas.openxmlformats.org/officeDocument/2006/relationships/image" Target="../media/image1.png"/><Relationship Id="rId9" Type="http://schemas.openxmlformats.org/officeDocument/2006/relationships/hyperlink" Target="https://www.python.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9"/>
        <p:cNvGrpSpPr/>
        <p:nvPr/>
      </p:nvGrpSpPr>
      <p:grpSpPr>
        <a:xfrm>
          <a:off x="0" y="0"/>
          <a:ext cx="0" cy="0"/>
          <a:chOff x="0" y="0"/>
          <a:chExt cx="0" cy="0"/>
        </a:xfrm>
      </p:grpSpPr>
      <p:sp>
        <p:nvSpPr>
          <p:cNvPr id="50" name="Google Shape;50;p12"/>
          <p:cNvSpPr/>
          <p:nvPr/>
        </p:nvSpPr>
        <p:spPr>
          <a:xfrm>
            <a:off x="0" y="7739"/>
            <a:ext cx="9144000" cy="5139965"/>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 name="Google Shape;51;p12"/>
          <p:cNvSpPr/>
          <p:nvPr/>
        </p:nvSpPr>
        <p:spPr>
          <a:xfrm>
            <a:off x="8198039" y="1416"/>
            <a:ext cx="945961" cy="923299"/>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 name="Google Shape;52;p12"/>
          <p:cNvSpPr txBox="1"/>
          <p:nvPr/>
        </p:nvSpPr>
        <p:spPr>
          <a:xfrm>
            <a:off x="839979" y="854741"/>
            <a:ext cx="6880266" cy="92329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Web Crawler using Python</a:t>
            </a:r>
            <a:endParaRPr sz="2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0" i="0" u="sng" strike="noStrike" cap="none">
              <a:solidFill>
                <a:srgbClr val="4A86E8"/>
              </a:solidFill>
              <a:latin typeface="Arial"/>
              <a:ea typeface="Arial"/>
              <a:cs typeface="Arial"/>
              <a:sym typeface="Arial"/>
            </a:endParaRPr>
          </a:p>
        </p:txBody>
      </p:sp>
      <p:pic>
        <p:nvPicPr>
          <p:cNvPr id="53" name="Google Shape;53;p12"/>
          <p:cNvPicPr preferRelativeResize="0"/>
          <p:nvPr/>
        </p:nvPicPr>
        <p:blipFill rotWithShape="1">
          <a:blip r:embed="rId3">
            <a:alphaModFix/>
          </a:blip>
          <a:srcRect/>
          <a:stretch/>
        </p:blipFill>
        <p:spPr>
          <a:xfrm>
            <a:off x="0" y="3534"/>
            <a:ext cx="801100" cy="801100"/>
          </a:xfrm>
          <a:prstGeom prst="rect">
            <a:avLst/>
          </a:prstGeom>
          <a:noFill/>
          <a:ln>
            <a:noFill/>
          </a:ln>
        </p:spPr>
      </p:pic>
      <p:pic>
        <p:nvPicPr>
          <p:cNvPr id="54" name="Google Shape;54;p12"/>
          <p:cNvPicPr preferRelativeResize="0"/>
          <p:nvPr/>
        </p:nvPicPr>
        <p:blipFill rotWithShape="1">
          <a:blip r:embed="rId4">
            <a:alphaModFix/>
          </a:blip>
          <a:srcRect/>
          <a:stretch/>
        </p:blipFill>
        <p:spPr>
          <a:xfrm>
            <a:off x="8323903" y="78468"/>
            <a:ext cx="694231" cy="769193"/>
          </a:xfrm>
          <a:prstGeom prst="rect">
            <a:avLst/>
          </a:prstGeom>
          <a:noFill/>
          <a:ln>
            <a:noFill/>
          </a:ln>
        </p:spPr>
      </p:pic>
      <p:sp>
        <p:nvSpPr>
          <p:cNvPr id="55" name="Google Shape;55;p12"/>
          <p:cNvSpPr txBox="1"/>
          <p:nvPr/>
        </p:nvSpPr>
        <p:spPr>
          <a:xfrm>
            <a:off x="1303972" y="96637"/>
            <a:ext cx="59523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CSA</a:t>
            </a:r>
            <a:r>
              <a:rPr lang="en-US" sz="2000" b="1">
                <a:solidFill>
                  <a:schemeClr val="dk1"/>
                </a:solidFill>
                <a:latin typeface="Times New Roman"/>
                <a:ea typeface="Times New Roman"/>
                <a:cs typeface="Times New Roman"/>
                <a:sym typeface="Times New Roman"/>
              </a:rPr>
              <a:t>0491</a:t>
            </a:r>
            <a:r>
              <a:rPr lang="en-US" sz="2000" b="1" i="0" u="none" strike="noStrike" cap="none">
                <a:solidFill>
                  <a:schemeClr val="dk1"/>
                </a:solidFill>
                <a:latin typeface="Times New Roman"/>
                <a:ea typeface="Times New Roman"/>
                <a:cs typeface="Times New Roman"/>
                <a:sym typeface="Times New Roman"/>
              </a:rPr>
              <a:t> -</a:t>
            </a:r>
            <a:r>
              <a:rPr lang="en-US" sz="2000" b="1">
                <a:solidFill>
                  <a:schemeClr val="dk1"/>
                </a:solidFill>
                <a:latin typeface="Times New Roman"/>
                <a:ea typeface="Times New Roman"/>
                <a:cs typeface="Times New Roman"/>
                <a:sym typeface="Times New Roman"/>
              </a:rPr>
              <a:t>Operating Systems for Process Scheduling</a:t>
            </a:r>
            <a:r>
              <a:rPr lang="en-US" sz="2000" b="1" i="0" u="none" strike="noStrike" cap="none">
                <a:solidFill>
                  <a:schemeClr val="dk1"/>
                </a:solidFill>
                <a:latin typeface="Times New Roman"/>
                <a:ea typeface="Times New Roman"/>
                <a:cs typeface="Times New Roman"/>
                <a:sym typeface="Times New Roman"/>
              </a:rPr>
              <a:t> </a:t>
            </a:r>
            <a:endParaRPr sz="2000" b="1" i="0" u="none" strike="noStrike" cap="none">
              <a:solidFill>
                <a:schemeClr val="dk1"/>
              </a:solidFill>
              <a:latin typeface="Times New Roman"/>
              <a:ea typeface="Times New Roman"/>
              <a:cs typeface="Times New Roman"/>
              <a:sym typeface="Times New Roman"/>
            </a:endParaRPr>
          </a:p>
        </p:txBody>
      </p:sp>
      <p:sp>
        <p:nvSpPr>
          <p:cNvPr id="56" name="Google Shape;56;p12"/>
          <p:cNvSpPr txBox="1"/>
          <p:nvPr/>
        </p:nvSpPr>
        <p:spPr>
          <a:xfrm>
            <a:off x="0" y="3377075"/>
            <a:ext cx="465630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chemeClr val="dk1"/>
                </a:solidFill>
                <a:latin typeface="Times New Roman"/>
                <a:ea typeface="Times New Roman"/>
                <a:cs typeface="Times New Roman"/>
                <a:sym typeface="Times New Roman"/>
              </a:rPr>
              <a:t>Guided By,</a:t>
            </a:r>
            <a:r>
              <a:rPr lang="en-US" sz="1800" b="0" i="0" u="none" strike="noStrike" cap="none" dirty="0">
                <a:solidFill>
                  <a:schemeClr val="dk1"/>
                </a:solidFill>
                <a:latin typeface="Times New Roman"/>
                <a:ea typeface="Times New Roman"/>
                <a:cs typeface="Times New Roman"/>
                <a:sym typeface="Times New Roman"/>
              </a:rPr>
              <a:t>                                                            </a:t>
            </a:r>
          </a:p>
          <a:p>
            <a:pPr marL="0" marR="0" lvl="0" indent="0" algn="l" rtl="0">
              <a:lnSpc>
                <a:spcPct val="100000"/>
              </a:lnSpc>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 </a:t>
            </a:r>
            <a:r>
              <a:rPr lang="en-US" sz="1800" dirty="0">
                <a:solidFill>
                  <a:schemeClr val="dk1"/>
                </a:solidFill>
                <a:latin typeface="Times New Roman"/>
                <a:ea typeface="Times New Roman"/>
                <a:cs typeface="Times New Roman"/>
                <a:sym typeface="Times New Roman"/>
              </a:rPr>
              <a:t>Dr. G Mary </a:t>
            </a:r>
            <a:r>
              <a:rPr lang="en-US" sz="1800" dirty="0" err="1">
                <a:solidFill>
                  <a:schemeClr val="dk1"/>
                </a:solidFill>
                <a:latin typeface="Times New Roman"/>
                <a:ea typeface="Times New Roman"/>
                <a:cs typeface="Times New Roman"/>
                <a:sym typeface="Times New Roman"/>
              </a:rPr>
              <a:t>Valantina</a:t>
            </a:r>
            <a:r>
              <a:rPr lang="en-US" sz="1800" b="0" i="0" u="none" strike="noStrike" cap="none" dirty="0">
                <a:solidFill>
                  <a:schemeClr val="dk1"/>
                </a:solidFill>
                <a:latin typeface="Times New Roman"/>
                <a:ea typeface="Times New Roman"/>
                <a:cs typeface="Times New Roman"/>
                <a:sym typeface="Times New Roman"/>
              </a:rPr>
              <a:t>                                           </a:t>
            </a: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1" u="none" strike="noStrike" cap="none" dirty="0">
                <a:solidFill>
                  <a:schemeClr val="dk1"/>
                </a:solidFill>
                <a:latin typeface="Times New Roman"/>
                <a:ea typeface="Times New Roman"/>
                <a:cs typeface="Times New Roman"/>
                <a:sym typeface="Times New Roman"/>
              </a:rPr>
              <a:t>(Course Faculty)                                                                  </a:t>
            </a:r>
            <a:endParaRPr sz="1800" b="0" i="1"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dirty="0">
                <a:solidFill>
                  <a:schemeClr val="dk1"/>
                </a:solidFill>
                <a:latin typeface="Times New Roman"/>
                <a:ea typeface="Times New Roman"/>
                <a:cs typeface="Times New Roman"/>
                <a:sym typeface="Times New Roman"/>
              </a:rPr>
              <a:t>Operating Systems</a:t>
            </a:r>
            <a:r>
              <a:rPr lang="en-US" sz="1800" b="1" i="0" u="none" strike="noStrike" cap="none" dirty="0">
                <a:solidFill>
                  <a:schemeClr val="dk1"/>
                </a:solidFill>
                <a:latin typeface="Times New Roman"/>
                <a:ea typeface="Times New Roman"/>
                <a:cs typeface="Times New Roman"/>
                <a:sym typeface="Times New Roman"/>
              </a:rPr>
              <a:t>			                                              </a:t>
            </a: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SSE, SIMATS</a:t>
            </a:r>
            <a:r>
              <a:rPr lang="en-US" sz="1800" b="0" i="0" u="none" strike="noStrike" cap="none" dirty="0">
                <a:solidFill>
                  <a:srgbClr val="000000"/>
                </a:solidFill>
                <a:latin typeface="Times New Roman"/>
                <a:ea typeface="Times New Roman"/>
                <a:cs typeface="Times New Roman"/>
                <a:sym typeface="Times New Roman"/>
              </a:rPr>
              <a:t>					                                              </a:t>
            </a:r>
            <a:endParaRPr sz="1800" b="0" i="0" u="none" strike="noStrike" cap="none" dirty="0">
              <a:solidFill>
                <a:schemeClr val="dk1"/>
              </a:solidFill>
              <a:latin typeface="Arial"/>
              <a:ea typeface="Arial"/>
              <a:cs typeface="Arial"/>
              <a:sym typeface="Arial"/>
            </a:endParaRPr>
          </a:p>
        </p:txBody>
      </p:sp>
      <p:pic>
        <p:nvPicPr>
          <p:cNvPr id="57" name="Google Shape;57;p12"/>
          <p:cNvPicPr preferRelativeResize="0"/>
          <p:nvPr/>
        </p:nvPicPr>
        <p:blipFill rotWithShape="1">
          <a:blip r:embed="rId5">
            <a:alphaModFix/>
          </a:blip>
          <a:srcRect/>
          <a:stretch/>
        </p:blipFill>
        <p:spPr>
          <a:xfrm>
            <a:off x="-732378" y="1776431"/>
            <a:ext cx="2265856" cy="987591"/>
          </a:xfrm>
          <a:prstGeom prst="rect">
            <a:avLst/>
          </a:prstGeom>
          <a:noFill/>
          <a:ln>
            <a:noFill/>
          </a:ln>
        </p:spPr>
      </p:pic>
      <p:pic>
        <p:nvPicPr>
          <p:cNvPr id="58" name="Google Shape;58;p12"/>
          <p:cNvPicPr preferRelativeResize="0"/>
          <p:nvPr/>
        </p:nvPicPr>
        <p:blipFill rotWithShape="1">
          <a:blip r:embed="rId6">
            <a:alphaModFix/>
          </a:blip>
          <a:srcRect/>
          <a:stretch/>
        </p:blipFill>
        <p:spPr>
          <a:xfrm>
            <a:off x="6497629" y="827164"/>
            <a:ext cx="1522982" cy="2137988"/>
          </a:xfrm>
          <a:prstGeom prst="rect">
            <a:avLst/>
          </a:prstGeom>
          <a:noFill/>
          <a:ln>
            <a:noFill/>
          </a:ln>
        </p:spPr>
      </p:pic>
      <p:pic>
        <p:nvPicPr>
          <p:cNvPr id="59" name="Google Shape;59;p12"/>
          <p:cNvPicPr preferRelativeResize="0"/>
          <p:nvPr/>
        </p:nvPicPr>
        <p:blipFill rotWithShape="1">
          <a:blip r:embed="rId7">
            <a:alphaModFix/>
          </a:blip>
          <a:srcRect/>
          <a:stretch/>
        </p:blipFill>
        <p:spPr>
          <a:xfrm>
            <a:off x="8166266" y="1316889"/>
            <a:ext cx="3052540" cy="2509701"/>
          </a:xfrm>
          <a:prstGeom prst="rect">
            <a:avLst/>
          </a:prstGeom>
          <a:noFill/>
          <a:ln>
            <a:noFill/>
          </a:ln>
        </p:spPr>
      </p:pic>
      <p:pic>
        <p:nvPicPr>
          <p:cNvPr id="60" name="Google Shape;60;p12"/>
          <p:cNvPicPr preferRelativeResize="0"/>
          <p:nvPr/>
        </p:nvPicPr>
        <p:blipFill rotWithShape="1">
          <a:blip r:embed="rId8">
            <a:alphaModFix/>
          </a:blip>
          <a:srcRect t="25870" b="-25870"/>
          <a:stretch/>
        </p:blipFill>
        <p:spPr>
          <a:xfrm>
            <a:off x="1303979" y="-377803"/>
            <a:ext cx="962379" cy="840866"/>
          </a:xfrm>
          <a:prstGeom prst="rect">
            <a:avLst/>
          </a:prstGeom>
          <a:noFill/>
          <a:ln>
            <a:noFill/>
          </a:ln>
        </p:spPr>
      </p:pic>
      <p:pic>
        <p:nvPicPr>
          <p:cNvPr id="61" name="Google Shape;61;p12"/>
          <p:cNvPicPr preferRelativeResize="0"/>
          <p:nvPr/>
        </p:nvPicPr>
        <p:blipFill rotWithShape="1">
          <a:blip r:embed="rId9">
            <a:alphaModFix/>
          </a:blip>
          <a:srcRect/>
          <a:stretch/>
        </p:blipFill>
        <p:spPr>
          <a:xfrm>
            <a:off x="1921266" y="4379797"/>
            <a:ext cx="2082412" cy="1781857"/>
          </a:xfrm>
          <a:prstGeom prst="rect">
            <a:avLst/>
          </a:prstGeom>
          <a:noFill/>
          <a:ln>
            <a:noFill/>
          </a:ln>
        </p:spPr>
      </p:pic>
      <p:pic>
        <p:nvPicPr>
          <p:cNvPr id="62" name="Google Shape;62;p12" descr="Abstract technology concept world digital link Vector Image"/>
          <p:cNvPicPr preferRelativeResize="0"/>
          <p:nvPr/>
        </p:nvPicPr>
        <p:blipFill rotWithShape="1">
          <a:blip r:embed="rId10">
            <a:alphaModFix/>
          </a:blip>
          <a:srcRect t="30893" b="25840"/>
          <a:stretch/>
        </p:blipFill>
        <p:spPr>
          <a:xfrm>
            <a:off x="2172338" y="1418877"/>
            <a:ext cx="4179618" cy="1071695"/>
          </a:xfrm>
          <a:prstGeom prst="rect">
            <a:avLst/>
          </a:prstGeom>
          <a:noFill/>
          <a:ln>
            <a:noFill/>
          </a:ln>
        </p:spPr>
      </p:pic>
      <p:sp>
        <p:nvSpPr>
          <p:cNvPr id="63" name="Google Shape;63;p12"/>
          <p:cNvSpPr txBox="1"/>
          <p:nvPr/>
        </p:nvSpPr>
        <p:spPr>
          <a:xfrm>
            <a:off x="4993500" y="3203100"/>
            <a:ext cx="4150500" cy="172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a:solidFill>
                  <a:schemeClr val="dk1"/>
                </a:solidFill>
                <a:latin typeface="Times New Roman"/>
                <a:ea typeface="Times New Roman"/>
                <a:cs typeface="Times New Roman"/>
                <a:sym typeface="Times New Roman"/>
              </a:rPr>
              <a:t>Project by,</a:t>
            </a:r>
            <a:endParaRPr sz="1800">
              <a:solidFill>
                <a:schemeClr val="dk1"/>
              </a:solidFill>
              <a:latin typeface="Times New Roman"/>
              <a:ea typeface="Times New Roman"/>
              <a:cs typeface="Times New Roman"/>
              <a:sym typeface="Times New Roman"/>
            </a:endParaRPr>
          </a:p>
          <a:p>
            <a:pPr marL="0" lvl="0" indent="0" algn="r" rtl="0">
              <a:spcBef>
                <a:spcPts val="0"/>
              </a:spcBef>
              <a:spcAft>
                <a:spcPts val="0"/>
              </a:spcAft>
              <a:buNone/>
            </a:pPr>
            <a:r>
              <a:rPr lang="en-US" sz="1800">
                <a:solidFill>
                  <a:schemeClr val="dk1"/>
                </a:solidFill>
                <a:latin typeface="Times New Roman"/>
                <a:ea typeface="Times New Roman"/>
                <a:cs typeface="Times New Roman"/>
                <a:sym typeface="Times New Roman"/>
              </a:rPr>
              <a:t>D.Ajay Kumar,A.Bhargav,A.Ajaykumar</a:t>
            </a:r>
            <a:endParaRPr sz="1800">
              <a:solidFill>
                <a:schemeClr val="dk1"/>
              </a:solidFill>
              <a:latin typeface="Times New Roman"/>
              <a:ea typeface="Times New Roman"/>
              <a:cs typeface="Times New Roman"/>
              <a:sym typeface="Times New Roman"/>
            </a:endParaRPr>
          </a:p>
          <a:p>
            <a:pPr marL="0" lvl="0" indent="0" algn="r" rtl="0">
              <a:spcBef>
                <a:spcPts val="0"/>
              </a:spcBef>
              <a:spcAft>
                <a:spcPts val="0"/>
              </a:spcAft>
              <a:buNone/>
            </a:pPr>
            <a:r>
              <a:rPr lang="en-US" sz="1800">
                <a:solidFill>
                  <a:schemeClr val="dk1"/>
                </a:solidFill>
                <a:latin typeface="Times New Roman"/>
                <a:ea typeface="Times New Roman"/>
                <a:cs typeface="Times New Roman"/>
                <a:sym typeface="Times New Roman"/>
              </a:rPr>
              <a:t>(192211089,192110283,192224154)</a:t>
            </a:r>
            <a:endParaRPr sz="1800">
              <a:solidFill>
                <a:schemeClr val="dk1"/>
              </a:solidFill>
              <a:latin typeface="Times New Roman"/>
              <a:ea typeface="Times New Roman"/>
              <a:cs typeface="Times New Roman"/>
              <a:sym typeface="Times New Roman"/>
            </a:endParaRPr>
          </a:p>
          <a:p>
            <a:pPr marL="0" lvl="0" indent="0" algn="r" rtl="0">
              <a:spcBef>
                <a:spcPts val="0"/>
              </a:spcBef>
              <a:spcAft>
                <a:spcPts val="0"/>
              </a:spcAft>
              <a:buNone/>
            </a:pPr>
            <a:r>
              <a:rPr lang="en-US" sz="1800">
                <a:solidFill>
                  <a:schemeClr val="dk1"/>
                </a:solidFill>
                <a:latin typeface="Times New Roman"/>
                <a:ea typeface="Times New Roman"/>
                <a:cs typeface="Times New Roman"/>
                <a:sym typeface="Times New Roman"/>
              </a:rPr>
              <a:t>Operating Systems</a:t>
            </a:r>
            <a:endParaRPr sz="1800">
              <a:solidFill>
                <a:schemeClr val="dk1"/>
              </a:solidFill>
              <a:latin typeface="Times New Roman"/>
              <a:ea typeface="Times New Roman"/>
              <a:cs typeface="Times New Roman"/>
              <a:sym typeface="Times New Roman"/>
            </a:endParaRPr>
          </a:p>
          <a:p>
            <a:pPr marL="0" lvl="0" indent="0" algn="r" rtl="0">
              <a:spcBef>
                <a:spcPts val="0"/>
              </a:spcBef>
              <a:spcAft>
                <a:spcPts val="0"/>
              </a:spcAft>
              <a:buNone/>
            </a:pPr>
            <a:r>
              <a:rPr lang="en-US" sz="1800">
                <a:solidFill>
                  <a:schemeClr val="dk1"/>
                </a:solidFill>
                <a:latin typeface="Times New Roman"/>
                <a:ea typeface="Times New Roman"/>
                <a:cs typeface="Times New Roman"/>
                <a:sym typeface="Times New Roman"/>
              </a:rPr>
              <a:t>SSE,SIMATS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84"/>
        <p:cNvGrpSpPr/>
        <p:nvPr/>
      </p:nvGrpSpPr>
      <p:grpSpPr>
        <a:xfrm>
          <a:off x="0" y="0"/>
          <a:ext cx="0" cy="0"/>
          <a:chOff x="0" y="0"/>
          <a:chExt cx="0" cy="0"/>
        </a:xfrm>
      </p:grpSpPr>
      <p:sp>
        <p:nvSpPr>
          <p:cNvPr id="185" name="Google Shape;185;p22"/>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22"/>
          <p:cNvSpPr txBox="1"/>
          <p:nvPr/>
        </p:nvSpPr>
        <p:spPr>
          <a:xfrm>
            <a:off x="3252257"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IMPLEMENTATION</a:t>
            </a:r>
            <a:endParaRPr sz="1800" b="0" i="0" u="none" strike="noStrike" cap="none">
              <a:solidFill>
                <a:schemeClr val="dk1"/>
              </a:solidFill>
              <a:latin typeface="Arial"/>
              <a:ea typeface="Arial"/>
              <a:cs typeface="Arial"/>
              <a:sym typeface="Arial"/>
            </a:endParaRPr>
          </a:p>
        </p:txBody>
      </p:sp>
      <p:pic>
        <p:nvPicPr>
          <p:cNvPr id="187" name="Google Shape;187;p22"/>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188" name="Google Shape;188;p22"/>
          <p:cNvPicPr preferRelativeResize="0"/>
          <p:nvPr/>
        </p:nvPicPr>
        <p:blipFill rotWithShape="1">
          <a:blip r:embed="rId4">
            <a:alphaModFix/>
          </a:blip>
          <a:srcRect/>
          <a:stretch/>
        </p:blipFill>
        <p:spPr>
          <a:xfrm rot="-322881">
            <a:off x="49614" y="3887136"/>
            <a:ext cx="1502973" cy="1202640"/>
          </a:xfrm>
          <a:prstGeom prst="rect">
            <a:avLst/>
          </a:prstGeom>
          <a:noFill/>
          <a:ln>
            <a:noFill/>
          </a:ln>
        </p:spPr>
      </p:pic>
      <p:pic>
        <p:nvPicPr>
          <p:cNvPr id="189" name="Google Shape;189;p22"/>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190" name="Google Shape;190;p22"/>
          <p:cNvPicPr preferRelativeResize="0"/>
          <p:nvPr/>
        </p:nvPicPr>
        <p:blipFill rotWithShape="1">
          <a:blip r:embed="rId6">
            <a:alphaModFix/>
          </a:blip>
          <a:srcRect/>
          <a:stretch/>
        </p:blipFill>
        <p:spPr>
          <a:xfrm>
            <a:off x="8327065" y="-14103"/>
            <a:ext cx="816935" cy="804742"/>
          </a:xfrm>
          <a:prstGeom prst="rect">
            <a:avLst/>
          </a:prstGeom>
          <a:noFill/>
          <a:ln>
            <a:noFill/>
          </a:ln>
        </p:spPr>
      </p:pic>
      <p:pic>
        <p:nvPicPr>
          <p:cNvPr id="191" name="Google Shape;191;p22"/>
          <p:cNvPicPr preferRelativeResize="0"/>
          <p:nvPr/>
        </p:nvPicPr>
        <p:blipFill rotWithShape="1">
          <a:blip r:embed="rId7">
            <a:alphaModFix/>
          </a:blip>
          <a:srcRect/>
          <a:stretch/>
        </p:blipFill>
        <p:spPr>
          <a:xfrm>
            <a:off x="1726896" y="701104"/>
            <a:ext cx="6282994" cy="43056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95"/>
        <p:cNvGrpSpPr/>
        <p:nvPr/>
      </p:nvGrpSpPr>
      <p:grpSpPr>
        <a:xfrm>
          <a:off x="0" y="0"/>
          <a:ext cx="0" cy="0"/>
          <a:chOff x="0" y="0"/>
          <a:chExt cx="0" cy="0"/>
        </a:xfrm>
      </p:grpSpPr>
      <p:sp>
        <p:nvSpPr>
          <p:cNvPr id="196" name="Google Shape;196;p23"/>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23"/>
          <p:cNvSpPr txBox="1"/>
          <p:nvPr/>
        </p:nvSpPr>
        <p:spPr>
          <a:xfrm>
            <a:off x="3252257"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FINAL OUTPUT</a:t>
            </a:r>
            <a:endParaRPr sz="1800" b="0" i="0" u="none" strike="noStrike" cap="none">
              <a:solidFill>
                <a:schemeClr val="dk1"/>
              </a:solidFill>
              <a:latin typeface="Arial"/>
              <a:ea typeface="Arial"/>
              <a:cs typeface="Arial"/>
              <a:sym typeface="Arial"/>
            </a:endParaRPr>
          </a:p>
        </p:txBody>
      </p:sp>
      <p:pic>
        <p:nvPicPr>
          <p:cNvPr id="198" name="Google Shape;198;p23"/>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199" name="Google Shape;199;p23"/>
          <p:cNvPicPr preferRelativeResize="0"/>
          <p:nvPr/>
        </p:nvPicPr>
        <p:blipFill rotWithShape="1">
          <a:blip r:embed="rId4">
            <a:alphaModFix/>
          </a:blip>
          <a:srcRect/>
          <a:stretch/>
        </p:blipFill>
        <p:spPr>
          <a:xfrm rot="-322881">
            <a:off x="485800" y="3887135"/>
            <a:ext cx="1502973" cy="1202640"/>
          </a:xfrm>
          <a:prstGeom prst="rect">
            <a:avLst/>
          </a:prstGeom>
          <a:noFill/>
          <a:ln>
            <a:noFill/>
          </a:ln>
        </p:spPr>
      </p:pic>
      <p:pic>
        <p:nvPicPr>
          <p:cNvPr id="200" name="Google Shape;200;p23"/>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201" name="Google Shape;201;p23"/>
          <p:cNvPicPr preferRelativeResize="0"/>
          <p:nvPr/>
        </p:nvPicPr>
        <p:blipFill rotWithShape="1">
          <a:blip r:embed="rId6">
            <a:alphaModFix/>
          </a:blip>
          <a:srcRect/>
          <a:stretch/>
        </p:blipFill>
        <p:spPr>
          <a:xfrm>
            <a:off x="8327065" y="-14103"/>
            <a:ext cx="816935" cy="804742"/>
          </a:xfrm>
          <a:prstGeom prst="rect">
            <a:avLst/>
          </a:prstGeom>
          <a:noFill/>
          <a:ln>
            <a:noFill/>
          </a:ln>
        </p:spPr>
      </p:pic>
      <p:pic>
        <p:nvPicPr>
          <p:cNvPr id="158" name="Google Shape;158;p19"/>
          <p:cNvPicPr preferRelativeResize="0"/>
          <p:nvPr/>
        </p:nvPicPr>
        <p:blipFill rotWithShape="1">
          <a:blip r:embed="rId7">
            <a:alphaModFix/>
          </a:blip>
          <a:srcRect/>
          <a:stretch/>
        </p:blipFill>
        <p:spPr>
          <a:xfrm>
            <a:off x="2225455" y="1166929"/>
            <a:ext cx="4779758" cy="27639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06"/>
        <p:cNvGrpSpPr/>
        <p:nvPr/>
      </p:nvGrpSpPr>
      <p:grpSpPr>
        <a:xfrm>
          <a:off x="0" y="0"/>
          <a:ext cx="0" cy="0"/>
          <a:chOff x="0" y="0"/>
          <a:chExt cx="0" cy="0"/>
        </a:xfrm>
      </p:grpSpPr>
      <p:sp>
        <p:nvSpPr>
          <p:cNvPr id="207" name="Google Shape;207;p24"/>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24"/>
          <p:cNvSpPr txBox="1"/>
          <p:nvPr/>
        </p:nvSpPr>
        <p:spPr>
          <a:xfrm>
            <a:off x="3252257"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CONCLUSION</a:t>
            </a:r>
            <a:endParaRPr sz="1800" b="0" i="0" u="none" strike="noStrike" cap="none">
              <a:solidFill>
                <a:schemeClr val="dk1"/>
              </a:solidFill>
              <a:latin typeface="Arial"/>
              <a:ea typeface="Arial"/>
              <a:cs typeface="Arial"/>
              <a:sym typeface="Arial"/>
            </a:endParaRPr>
          </a:p>
        </p:txBody>
      </p:sp>
      <p:pic>
        <p:nvPicPr>
          <p:cNvPr id="209" name="Google Shape;209;p24"/>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210" name="Google Shape;210;p24"/>
          <p:cNvPicPr preferRelativeResize="0"/>
          <p:nvPr/>
        </p:nvPicPr>
        <p:blipFill rotWithShape="1">
          <a:blip r:embed="rId4">
            <a:alphaModFix/>
          </a:blip>
          <a:srcRect/>
          <a:stretch/>
        </p:blipFill>
        <p:spPr>
          <a:xfrm rot="-322881">
            <a:off x="-86033" y="3902980"/>
            <a:ext cx="1502973" cy="1202640"/>
          </a:xfrm>
          <a:prstGeom prst="rect">
            <a:avLst/>
          </a:prstGeom>
          <a:noFill/>
          <a:ln>
            <a:noFill/>
          </a:ln>
        </p:spPr>
      </p:pic>
      <p:pic>
        <p:nvPicPr>
          <p:cNvPr id="211" name="Google Shape;211;p24"/>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212" name="Google Shape;212;p24"/>
          <p:cNvPicPr preferRelativeResize="0"/>
          <p:nvPr/>
        </p:nvPicPr>
        <p:blipFill rotWithShape="1">
          <a:blip r:embed="rId6">
            <a:alphaModFix/>
          </a:blip>
          <a:srcRect/>
          <a:stretch/>
        </p:blipFill>
        <p:spPr>
          <a:xfrm>
            <a:off x="8327065" y="-14103"/>
            <a:ext cx="816935" cy="804742"/>
          </a:xfrm>
          <a:prstGeom prst="rect">
            <a:avLst/>
          </a:prstGeom>
          <a:noFill/>
          <a:ln>
            <a:noFill/>
          </a:ln>
        </p:spPr>
      </p:pic>
      <p:sp>
        <p:nvSpPr>
          <p:cNvPr id="213" name="Google Shape;213;p24"/>
          <p:cNvSpPr txBox="1"/>
          <p:nvPr/>
        </p:nvSpPr>
        <p:spPr>
          <a:xfrm>
            <a:off x="1330908" y="1065163"/>
            <a:ext cx="6906042" cy="2769989"/>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ECECF1"/>
                </a:solidFill>
                <a:latin typeface="Arial"/>
                <a:ea typeface="Arial"/>
                <a:cs typeface="Arial"/>
                <a:sym typeface="Arial"/>
              </a:rPr>
              <a:t>In conclusion, our Web Crawler project stands as a testament to its effectiveness in addressing the shortcomings of existing systems, offering users a robust and adaptable tool for data extraction from the vast expanse of the web. Its reliability and customization options make it a versatile solution, catering to diverse needs across different applications. With the ability to overcome limitations, our crawler empowers users with a seamless and efficient means of harvesting valuable data from the ever-evolving landscape of the internet.</a:t>
            </a:r>
            <a:endParaRPr sz="1600" b="0" i="0" u="none" strike="noStrike" cap="non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17"/>
        <p:cNvGrpSpPr/>
        <p:nvPr/>
      </p:nvGrpSpPr>
      <p:grpSpPr>
        <a:xfrm>
          <a:off x="0" y="0"/>
          <a:ext cx="0" cy="0"/>
          <a:chOff x="0" y="0"/>
          <a:chExt cx="0" cy="0"/>
        </a:xfrm>
      </p:grpSpPr>
      <p:sp>
        <p:nvSpPr>
          <p:cNvPr id="218" name="Google Shape;218;p25"/>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5"/>
          <p:cNvSpPr txBox="1"/>
          <p:nvPr/>
        </p:nvSpPr>
        <p:spPr>
          <a:xfrm>
            <a:off x="3252257"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FUTURE SCOPE</a:t>
            </a:r>
            <a:endParaRPr sz="1800" b="0" i="0" u="none" strike="noStrike" cap="none">
              <a:solidFill>
                <a:schemeClr val="dk1"/>
              </a:solidFill>
              <a:latin typeface="Arial"/>
              <a:ea typeface="Arial"/>
              <a:cs typeface="Arial"/>
              <a:sym typeface="Arial"/>
            </a:endParaRPr>
          </a:p>
        </p:txBody>
      </p:sp>
      <p:pic>
        <p:nvPicPr>
          <p:cNvPr id="220" name="Google Shape;220;p25"/>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221" name="Google Shape;221;p25"/>
          <p:cNvPicPr preferRelativeResize="0"/>
          <p:nvPr/>
        </p:nvPicPr>
        <p:blipFill rotWithShape="1">
          <a:blip r:embed="rId4">
            <a:alphaModFix/>
          </a:blip>
          <a:srcRect/>
          <a:stretch/>
        </p:blipFill>
        <p:spPr>
          <a:xfrm rot="-322881">
            <a:off x="485800" y="3887135"/>
            <a:ext cx="1502973" cy="1202640"/>
          </a:xfrm>
          <a:prstGeom prst="rect">
            <a:avLst/>
          </a:prstGeom>
          <a:noFill/>
          <a:ln>
            <a:noFill/>
          </a:ln>
        </p:spPr>
      </p:pic>
      <p:pic>
        <p:nvPicPr>
          <p:cNvPr id="222" name="Google Shape;222;p25"/>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223" name="Google Shape;223;p25"/>
          <p:cNvPicPr preferRelativeResize="0"/>
          <p:nvPr/>
        </p:nvPicPr>
        <p:blipFill rotWithShape="1">
          <a:blip r:embed="rId6">
            <a:alphaModFix/>
          </a:blip>
          <a:srcRect/>
          <a:stretch/>
        </p:blipFill>
        <p:spPr>
          <a:xfrm>
            <a:off x="8327065" y="-14103"/>
            <a:ext cx="816935" cy="804742"/>
          </a:xfrm>
          <a:prstGeom prst="rect">
            <a:avLst/>
          </a:prstGeom>
          <a:noFill/>
          <a:ln>
            <a:noFill/>
          </a:ln>
        </p:spPr>
      </p:pic>
      <p:sp>
        <p:nvSpPr>
          <p:cNvPr id="224" name="Google Shape;224;p25"/>
          <p:cNvSpPr txBox="1"/>
          <p:nvPr/>
        </p:nvSpPr>
        <p:spPr>
          <a:xfrm>
            <a:off x="1560277" y="388268"/>
            <a:ext cx="6824546" cy="4057073"/>
          </a:xfrm>
          <a:prstGeom prst="rect">
            <a:avLst/>
          </a:prstGeom>
          <a:noFill/>
          <a:ln>
            <a:noFill/>
          </a:ln>
        </p:spPr>
        <p:txBody>
          <a:bodyPr spcFirstLastPara="1" wrap="square" lIns="0" tIns="0" rIns="0" bIns="0" anchor="t" anchorCtr="0">
            <a:spAutoFit/>
          </a:bodyPr>
          <a:lstStyle/>
          <a:p>
            <a:pPr marL="457200" marR="0" lvl="0" indent="-260984" algn="l" rtl="0">
              <a:lnSpc>
                <a:spcPct val="100000"/>
              </a:lnSpc>
              <a:spcBef>
                <a:spcPts val="0"/>
              </a:spcBef>
              <a:spcAft>
                <a:spcPts val="0"/>
              </a:spcAft>
              <a:buClr>
                <a:schemeClr val="dk1"/>
              </a:buClr>
              <a:buSzPts val="3090"/>
              <a:buFont typeface="Arial"/>
              <a:buNone/>
            </a:pPr>
            <a:endParaRPr sz="3090" b="0" i="0" u="none" strike="noStrike" cap="none">
              <a:solidFill>
                <a:srgbClr val="FFFFFF"/>
              </a:solidFill>
              <a:latin typeface="Arial"/>
              <a:ea typeface="Arial"/>
              <a:cs typeface="Arial"/>
              <a:sym typeface="Arial"/>
            </a:endParaRPr>
          </a:p>
          <a:p>
            <a:pPr marL="667176" marR="0" lvl="1" indent="-333588" algn="l" rtl="0">
              <a:lnSpc>
                <a:spcPct val="100000"/>
              </a:lnSpc>
              <a:spcBef>
                <a:spcPts val="0"/>
              </a:spcBef>
              <a:spcAft>
                <a:spcPts val="0"/>
              </a:spcAft>
              <a:buClr>
                <a:schemeClr val="dk1"/>
              </a:buClr>
              <a:buSzPts val="1600"/>
              <a:buFont typeface="Arial"/>
              <a:buChar char="•"/>
            </a:pPr>
            <a:r>
              <a:rPr lang="en-US" sz="1600" b="0" i="0" u="none" strike="noStrike" cap="none">
                <a:solidFill>
                  <a:srgbClr val="FFFFFF"/>
                </a:solidFill>
                <a:latin typeface="Arial"/>
                <a:ea typeface="Arial"/>
                <a:cs typeface="Arial"/>
                <a:sym typeface="Arial"/>
              </a:rPr>
              <a:t>Implementing multithreading for faster crawling.</a:t>
            </a:r>
            <a:endParaRPr/>
          </a:p>
          <a:p>
            <a:pPr marL="619338" marR="0" lvl="1" indent="-184150" algn="l" rtl="0">
              <a:lnSpc>
                <a:spcPct val="100000"/>
              </a:lnSpc>
              <a:spcBef>
                <a:spcPts val="0"/>
              </a:spcBef>
              <a:spcAft>
                <a:spcPts val="0"/>
              </a:spcAft>
              <a:buClr>
                <a:schemeClr val="dk1"/>
              </a:buClr>
              <a:buSzPts val="1600"/>
              <a:buFont typeface="Arial"/>
              <a:buNone/>
            </a:pPr>
            <a:endParaRPr sz="1600" b="0" i="0" u="none" strike="noStrike" cap="none">
              <a:solidFill>
                <a:srgbClr val="FFFFFF"/>
              </a:solidFill>
              <a:latin typeface="Arial"/>
              <a:ea typeface="Arial"/>
              <a:cs typeface="Arial"/>
              <a:sym typeface="Arial"/>
            </a:endParaRPr>
          </a:p>
          <a:p>
            <a:pPr marL="667176" marR="0" lvl="1" indent="-333588" algn="l" rtl="0">
              <a:lnSpc>
                <a:spcPct val="100000"/>
              </a:lnSpc>
              <a:spcBef>
                <a:spcPts val="0"/>
              </a:spcBef>
              <a:spcAft>
                <a:spcPts val="0"/>
              </a:spcAft>
              <a:buClr>
                <a:schemeClr val="dk1"/>
              </a:buClr>
              <a:buSzPts val="1600"/>
              <a:buFont typeface="Arial"/>
              <a:buChar char="•"/>
            </a:pPr>
            <a:r>
              <a:rPr lang="en-US" sz="1600" b="0" i="0" u="none" strike="noStrike" cap="none">
                <a:solidFill>
                  <a:srgbClr val="FFFFFF"/>
                </a:solidFill>
                <a:latin typeface="Arial"/>
                <a:ea typeface="Arial"/>
                <a:cs typeface="Arial"/>
                <a:sym typeface="Arial"/>
              </a:rPr>
              <a:t>Enhancing GUI for more advanced customization.</a:t>
            </a:r>
            <a:endParaRPr/>
          </a:p>
          <a:p>
            <a:pPr marL="619338" marR="0" lvl="1" indent="-184150" algn="l" rtl="0">
              <a:lnSpc>
                <a:spcPct val="100000"/>
              </a:lnSpc>
              <a:spcBef>
                <a:spcPts val="0"/>
              </a:spcBef>
              <a:spcAft>
                <a:spcPts val="0"/>
              </a:spcAft>
              <a:buClr>
                <a:schemeClr val="dk1"/>
              </a:buClr>
              <a:buSzPts val="1600"/>
              <a:buFont typeface="Arial"/>
              <a:buNone/>
            </a:pPr>
            <a:endParaRPr sz="1600" b="0" i="0" u="none" strike="noStrike" cap="none">
              <a:solidFill>
                <a:srgbClr val="FFFFFF"/>
              </a:solidFill>
              <a:latin typeface="Arial"/>
              <a:ea typeface="Arial"/>
              <a:cs typeface="Arial"/>
              <a:sym typeface="Arial"/>
            </a:endParaRPr>
          </a:p>
          <a:p>
            <a:pPr marL="667176" marR="0" lvl="1" indent="-333588" algn="l" rtl="0">
              <a:lnSpc>
                <a:spcPct val="100000"/>
              </a:lnSpc>
              <a:spcBef>
                <a:spcPts val="0"/>
              </a:spcBef>
              <a:spcAft>
                <a:spcPts val="0"/>
              </a:spcAft>
              <a:buClr>
                <a:schemeClr val="dk1"/>
              </a:buClr>
              <a:buSzPts val="1600"/>
              <a:buFont typeface="Arial"/>
              <a:buChar char="•"/>
            </a:pPr>
            <a:r>
              <a:rPr lang="en-US" sz="1600" b="0" i="0" u="none" strike="noStrike" cap="none">
                <a:solidFill>
                  <a:srgbClr val="FFFFFF"/>
                </a:solidFill>
                <a:latin typeface="Arial"/>
                <a:ea typeface="Arial"/>
                <a:cs typeface="Arial"/>
                <a:sym typeface="Arial"/>
              </a:rPr>
              <a:t>Integrating natural language processing for better content extraction.</a:t>
            </a:r>
            <a:endParaRPr/>
          </a:p>
          <a:p>
            <a:pPr marL="667176" marR="0" lvl="1" indent="-231988" algn="l" rtl="0">
              <a:lnSpc>
                <a:spcPct val="100000"/>
              </a:lnSpc>
              <a:spcBef>
                <a:spcPts val="0"/>
              </a:spcBef>
              <a:spcAft>
                <a:spcPts val="0"/>
              </a:spcAft>
              <a:buClr>
                <a:schemeClr val="dk1"/>
              </a:buClr>
              <a:buSzPts val="1600"/>
              <a:buFont typeface="Arial"/>
              <a:buNone/>
            </a:pPr>
            <a:endParaRPr sz="1600" b="0" i="0" u="none" strike="noStrike" cap="none">
              <a:solidFill>
                <a:srgbClr val="FFFFFF"/>
              </a:solidFill>
              <a:latin typeface="Arial"/>
              <a:ea typeface="Arial"/>
              <a:cs typeface="Arial"/>
              <a:sym typeface="Arial"/>
            </a:endParaRPr>
          </a:p>
          <a:p>
            <a:pPr marL="667176" marR="0" lvl="1" indent="-333588" algn="l" rtl="0">
              <a:lnSpc>
                <a:spcPct val="100000"/>
              </a:lnSpc>
              <a:spcBef>
                <a:spcPts val="0"/>
              </a:spcBef>
              <a:spcAft>
                <a:spcPts val="0"/>
              </a:spcAft>
              <a:buClr>
                <a:schemeClr val="dk1"/>
              </a:buClr>
              <a:buSzPts val="1600"/>
              <a:buFont typeface="Arial"/>
              <a:buChar char="•"/>
            </a:pPr>
            <a:r>
              <a:rPr lang="en-US" sz="1600" b="0" i="0" u="none" strike="noStrike" cap="none">
                <a:solidFill>
                  <a:srgbClr val="ECECF1"/>
                </a:solidFill>
                <a:latin typeface="Arial"/>
                <a:ea typeface="Arial"/>
                <a:cs typeface="Arial"/>
                <a:sym typeface="Arial"/>
              </a:rPr>
              <a:t>Develop mechanisms for real-time monitoring and adaptation to changes in website structures. </a:t>
            </a:r>
            <a:endParaRPr/>
          </a:p>
          <a:p>
            <a:pPr marL="667176" marR="0" lvl="1" indent="-231988" algn="l" rtl="0">
              <a:lnSpc>
                <a:spcPct val="100000"/>
              </a:lnSpc>
              <a:spcBef>
                <a:spcPts val="0"/>
              </a:spcBef>
              <a:spcAft>
                <a:spcPts val="0"/>
              </a:spcAft>
              <a:buClr>
                <a:schemeClr val="dk1"/>
              </a:buClr>
              <a:buSzPts val="1600"/>
              <a:buFont typeface="Arial"/>
              <a:buNone/>
            </a:pPr>
            <a:endParaRPr sz="1600" b="0" i="0" u="none" strike="noStrike" cap="none">
              <a:solidFill>
                <a:srgbClr val="ECECF1"/>
              </a:solidFill>
              <a:latin typeface="Arial"/>
              <a:ea typeface="Arial"/>
              <a:cs typeface="Arial"/>
              <a:sym typeface="Arial"/>
            </a:endParaRPr>
          </a:p>
          <a:p>
            <a:pPr marL="667176" marR="0" lvl="1" indent="-333588" algn="l" rtl="0">
              <a:lnSpc>
                <a:spcPct val="100000"/>
              </a:lnSpc>
              <a:spcBef>
                <a:spcPts val="0"/>
              </a:spcBef>
              <a:spcAft>
                <a:spcPts val="0"/>
              </a:spcAft>
              <a:buClr>
                <a:schemeClr val="dk1"/>
              </a:buClr>
              <a:buSzPts val="1600"/>
              <a:buFont typeface="Arial"/>
              <a:buChar char="•"/>
            </a:pPr>
            <a:r>
              <a:rPr lang="en-US" sz="1600" b="0" i="0" u="none" strike="noStrike" cap="none">
                <a:solidFill>
                  <a:srgbClr val="ECECF1"/>
                </a:solidFill>
                <a:latin typeface="Arial"/>
                <a:ea typeface="Arial"/>
                <a:cs typeface="Arial"/>
                <a:sym typeface="Arial"/>
              </a:rPr>
              <a:t>Integrate machine learning algorithms to prioritize content based on relevance, user preferences, or historical data.</a:t>
            </a:r>
            <a:endParaRPr sz="1600" b="0" i="0" u="none" strike="noStrike" cap="none">
              <a:solidFill>
                <a:srgbClr val="FFFFFF"/>
              </a:solidFill>
              <a:latin typeface="Arial"/>
              <a:ea typeface="Arial"/>
              <a:cs typeface="Arial"/>
              <a:sym typeface="Arial"/>
            </a:endParaRPr>
          </a:p>
          <a:p>
            <a:pPr marL="0" marR="0" lvl="0" indent="0" algn="l" rtl="0">
              <a:lnSpc>
                <a:spcPct val="140000"/>
              </a:lnSpc>
              <a:spcBef>
                <a:spcPts val="0"/>
              </a:spcBef>
              <a:spcAft>
                <a:spcPts val="0"/>
              </a:spcAft>
              <a:buNone/>
            </a:pPr>
            <a:endParaRPr sz="3090" b="0" i="0" u="none" strike="noStrike" cap="non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28"/>
        <p:cNvGrpSpPr/>
        <p:nvPr/>
      </p:nvGrpSpPr>
      <p:grpSpPr>
        <a:xfrm>
          <a:off x="0" y="0"/>
          <a:ext cx="0" cy="0"/>
          <a:chOff x="0" y="0"/>
          <a:chExt cx="0" cy="0"/>
        </a:xfrm>
      </p:grpSpPr>
      <p:sp>
        <p:nvSpPr>
          <p:cNvPr id="229" name="Google Shape;229;p26"/>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 name="Google Shape;230;p26"/>
          <p:cNvSpPr txBox="1"/>
          <p:nvPr/>
        </p:nvSpPr>
        <p:spPr>
          <a:xfrm>
            <a:off x="3252257" y="239469"/>
            <a:ext cx="2639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rPr>
              <a:t>LITERATURE SURVEY</a:t>
            </a:r>
            <a:endParaRPr sz="1800" b="0" i="0" u="none" strike="noStrike" cap="none">
              <a:solidFill>
                <a:schemeClr val="dk1"/>
              </a:solidFill>
              <a:latin typeface="Arial"/>
              <a:ea typeface="Arial"/>
              <a:cs typeface="Arial"/>
              <a:sym typeface="Arial"/>
            </a:endParaRPr>
          </a:p>
        </p:txBody>
      </p:sp>
      <p:pic>
        <p:nvPicPr>
          <p:cNvPr id="231" name="Google Shape;231;p26"/>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232" name="Google Shape;232;p26"/>
          <p:cNvPicPr preferRelativeResize="0"/>
          <p:nvPr/>
        </p:nvPicPr>
        <p:blipFill rotWithShape="1">
          <a:blip r:embed="rId4">
            <a:alphaModFix/>
          </a:blip>
          <a:srcRect/>
          <a:stretch/>
        </p:blipFill>
        <p:spPr>
          <a:xfrm rot="-322881">
            <a:off x="-86033" y="3902980"/>
            <a:ext cx="1502974" cy="1202639"/>
          </a:xfrm>
          <a:prstGeom prst="rect">
            <a:avLst/>
          </a:prstGeom>
          <a:noFill/>
          <a:ln>
            <a:noFill/>
          </a:ln>
        </p:spPr>
      </p:pic>
      <p:pic>
        <p:nvPicPr>
          <p:cNvPr id="233" name="Google Shape;233;p26"/>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234" name="Google Shape;234;p26"/>
          <p:cNvPicPr preferRelativeResize="0"/>
          <p:nvPr/>
        </p:nvPicPr>
        <p:blipFill rotWithShape="1">
          <a:blip r:embed="rId6">
            <a:alphaModFix/>
          </a:blip>
          <a:srcRect/>
          <a:stretch/>
        </p:blipFill>
        <p:spPr>
          <a:xfrm>
            <a:off x="8327065" y="-14103"/>
            <a:ext cx="816935" cy="804742"/>
          </a:xfrm>
          <a:prstGeom prst="rect">
            <a:avLst/>
          </a:prstGeom>
          <a:noFill/>
          <a:ln>
            <a:noFill/>
          </a:ln>
        </p:spPr>
      </p:pic>
      <p:sp>
        <p:nvSpPr>
          <p:cNvPr id="235" name="Google Shape;235;p26"/>
          <p:cNvSpPr txBox="1"/>
          <p:nvPr/>
        </p:nvSpPr>
        <p:spPr>
          <a:xfrm>
            <a:off x="1330908" y="1065163"/>
            <a:ext cx="6906000" cy="30786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ECECF1"/>
                </a:solidFill>
                <a:latin typeface="Arial"/>
                <a:ea typeface="Arial"/>
                <a:cs typeface="Arial"/>
                <a:sym typeface="Arial"/>
              </a:rPr>
              <a:t>In conclusion, our Web Crawler project stands as a testament to its effectiveness in addressing the shortcomings of existing systems, offering users a robust and adaptable tool for data extraction from the vast expanse of the web. Its reliability and customization options make it a versatile solution, catering to diverse needs across different applications. With the ability to overcome limitations, our crawler empowers users with a seamless and efficient means of harvesting valuable data from the ever-evolving landscape of the internet.</a:t>
            </a:r>
            <a:endParaRPr sz="1600" b="0" i="0" u="none" strike="noStrike" cap="none">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39"/>
        <p:cNvGrpSpPr/>
        <p:nvPr/>
      </p:nvGrpSpPr>
      <p:grpSpPr>
        <a:xfrm>
          <a:off x="0" y="0"/>
          <a:ext cx="0" cy="0"/>
          <a:chOff x="0" y="0"/>
          <a:chExt cx="0" cy="0"/>
        </a:xfrm>
      </p:grpSpPr>
      <p:sp>
        <p:nvSpPr>
          <p:cNvPr id="240" name="Google Shape;240;p27"/>
          <p:cNvSpPr/>
          <p:nvPr/>
        </p:nvSpPr>
        <p:spPr>
          <a:xfrm>
            <a:off x="0" y="14"/>
            <a:ext cx="9144000" cy="5141198"/>
          </a:xfrm>
          <a:custGeom>
            <a:avLst/>
            <a:gdLst/>
            <a:ahLst/>
            <a:cxnLst/>
            <a:rect l="l" t="t" r="r" b="b"/>
            <a:pathLst>
              <a:path w="14684628" h="7859399" extrusionOk="0">
                <a:moveTo>
                  <a:pt x="0" y="0"/>
                </a:moveTo>
                <a:lnTo>
                  <a:pt x="14684627" y="0"/>
                </a:lnTo>
                <a:lnTo>
                  <a:pt x="14684627" y="7859400"/>
                </a:lnTo>
                <a:lnTo>
                  <a:pt x="0" y="7859400"/>
                </a:lnTo>
                <a:lnTo>
                  <a:pt x="0" y="0"/>
                </a:lnTo>
                <a:close/>
              </a:path>
            </a:pathLst>
          </a:custGeom>
          <a:blipFill rotWithShape="1">
            <a:blip r:embed="rId3">
              <a:alphaModFix/>
            </a:blip>
            <a:stretch>
              <a:fillRect t="-20257"/>
            </a:stretch>
          </a:blipFill>
          <a:ln>
            <a:noFill/>
          </a:ln>
        </p:spPr>
      </p:sp>
      <p:sp>
        <p:nvSpPr>
          <p:cNvPr id="241" name="Google Shape;241;p27"/>
          <p:cNvSpPr/>
          <p:nvPr/>
        </p:nvSpPr>
        <p:spPr>
          <a:xfrm>
            <a:off x="-37858" y="2196"/>
            <a:ext cx="9181857"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42" name="Google Shape;242;p27"/>
          <p:cNvPicPr preferRelativeResize="0"/>
          <p:nvPr/>
        </p:nvPicPr>
        <p:blipFill rotWithShape="1">
          <a:blip r:embed="rId4">
            <a:alphaModFix/>
          </a:blip>
          <a:srcRect/>
          <a:stretch/>
        </p:blipFill>
        <p:spPr>
          <a:xfrm>
            <a:off x="0" y="2289"/>
            <a:ext cx="801100" cy="801100"/>
          </a:xfrm>
          <a:prstGeom prst="rect">
            <a:avLst/>
          </a:prstGeom>
          <a:noFill/>
          <a:ln>
            <a:noFill/>
          </a:ln>
        </p:spPr>
      </p:pic>
      <p:pic>
        <p:nvPicPr>
          <p:cNvPr id="243" name="Google Shape;243;p27"/>
          <p:cNvPicPr preferRelativeResize="0"/>
          <p:nvPr/>
        </p:nvPicPr>
        <p:blipFill rotWithShape="1">
          <a:blip r:embed="rId5">
            <a:alphaModFix/>
          </a:blip>
          <a:srcRect/>
          <a:stretch/>
        </p:blipFill>
        <p:spPr>
          <a:xfrm>
            <a:off x="8327065" y="-14103"/>
            <a:ext cx="816935" cy="804742"/>
          </a:xfrm>
          <a:prstGeom prst="rect">
            <a:avLst/>
          </a:prstGeom>
          <a:noFill/>
          <a:ln>
            <a:noFill/>
          </a:ln>
        </p:spPr>
      </p:pic>
      <p:sp>
        <p:nvSpPr>
          <p:cNvPr id="244" name="Google Shape;244;p27"/>
          <p:cNvSpPr/>
          <p:nvPr/>
        </p:nvSpPr>
        <p:spPr>
          <a:xfrm rot="8620763">
            <a:off x="-309413" y="187711"/>
            <a:ext cx="4576324" cy="1394896"/>
          </a:xfrm>
          <a:custGeom>
            <a:avLst/>
            <a:gdLst/>
            <a:ahLst/>
            <a:cxnLst/>
            <a:rect l="l" t="t" r="r" b="b"/>
            <a:pathLst>
              <a:path w="8987203" h="4150026" extrusionOk="0">
                <a:moveTo>
                  <a:pt x="0" y="0"/>
                </a:moveTo>
                <a:lnTo>
                  <a:pt x="8987204" y="0"/>
                </a:lnTo>
                <a:lnTo>
                  <a:pt x="8987204" y="4150026"/>
                </a:lnTo>
                <a:lnTo>
                  <a:pt x="0" y="4150026"/>
                </a:lnTo>
                <a:lnTo>
                  <a:pt x="0" y="0"/>
                </a:lnTo>
                <a:close/>
              </a:path>
            </a:pathLst>
          </a:custGeom>
          <a:blipFill rotWithShape="1">
            <a:blip r:embed="rId6">
              <a:alphaModFix/>
            </a:blip>
            <a:stretch>
              <a:fillRect/>
            </a:stretch>
          </a:blipFill>
          <a:ln>
            <a:noFill/>
          </a:ln>
        </p:spPr>
      </p:sp>
      <p:sp>
        <p:nvSpPr>
          <p:cNvPr id="245" name="Google Shape;245;p27"/>
          <p:cNvSpPr/>
          <p:nvPr/>
        </p:nvSpPr>
        <p:spPr>
          <a:xfrm>
            <a:off x="7904512" y="2453640"/>
            <a:ext cx="1856513" cy="2718347"/>
          </a:xfrm>
          <a:custGeom>
            <a:avLst/>
            <a:gdLst/>
            <a:ahLst/>
            <a:cxnLst/>
            <a:rect l="l" t="t" r="r" b="b"/>
            <a:pathLst>
              <a:path w="2965916" h="6828198" extrusionOk="0">
                <a:moveTo>
                  <a:pt x="0" y="0"/>
                </a:moveTo>
                <a:lnTo>
                  <a:pt x="2965917" y="0"/>
                </a:lnTo>
                <a:lnTo>
                  <a:pt x="2965917" y="6828199"/>
                </a:lnTo>
                <a:lnTo>
                  <a:pt x="0" y="6828199"/>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 name="Google Shape;246;p27"/>
          <p:cNvSpPr/>
          <p:nvPr/>
        </p:nvSpPr>
        <p:spPr>
          <a:xfrm>
            <a:off x="-107017" y="7672021"/>
            <a:ext cx="4171532" cy="3569725"/>
          </a:xfrm>
          <a:custGeom>
            <a:avLst/>
            <a:gdLst/>
            <a:ahLst/>
            <a:cxnLst/>
            <a:rect l="l" t="t" r="r" b="b"/>
            <a:pathLst>
              <a:path w="4171532" h="3569725" extrusionOk="0">
                <a:moveTo>
                  <a:pt x="0" y="0"/>
                </a:moveTo>
                <a:lnTo>
                  <a:pt x="4171532" y="0"/>
                </a:lnTo>
                <a:lnTo>
                  <a:pt x="4171532" y="3569725"/>
                </a:lnTo>
                <a:lnTo>
                  <a:pt x="0" y="3569725"/>
                </a:lnTo>
                <a:lnTo>
                  <a:pt x="0" y="0"/>
                </a:lnTo>
                <a:close/>
              </a:path>
            </a:pathLst>
          </a:custGeom>
          <a:blipFill rotWithShape="1">
            <a:blip r:embed="rId8">
              <a:alphaModFix/>
            </a:blip>
            <a:stretch>
              <a:fillRect/>
            </a:stretch>
          </a:blipFill>
          <a:ln>
            <a:noFill/>
          </a:ln>
        </p:spPr>
      </p:sp>
      <p:sp>
        <p:nvSpPr>
          <p:cNvPr id="247" name="Google Shape;247;p27"/>
          <p:cNvSpPr txBox="1"/>
          <p:nvPr/>
        </p:nvSpPr>
        <p:spPr>
          <a:xfrm>
            <a:off x="947473" y="439460"/>
            <a:ext cx="7056169" cy="538096"/>
          </a:xfrm>
          <a:prstGeom prst="rect">
            <a:avLst/>
          </a:prstGeom>
          <a:noFill/>
          <a:ln>
            <a:noFill/>
          </a:ln>
        </p:spPr>
        <p:txBody>
          <a:bodyPr spcFirstLastPara="1" wrap="square" lIns="0" tIns="0" rIns="0" bIns="0" anchor="t" anchorCtr="0">
            <a:spAutoFit/>
          </a:bodyPr>
          <a:lstStyle/>
          <a:p>
            <a:pPr marL="0" marR="0" lvl="0" indent="0" algn="ctr" rtl="0">
              <a:lnSpc>
                <a:spcPct val="284722"/>
              </a:lnSpc>
              <a:spcBef>
                <a:spcPts val="0"/>
              </a:spcBef>
              <a:spcAft>
                <a:spcPts val="0"/>
              </a:spcAft>
              <a:buNone/>
            </a:pPr>
            <a:r>
              <a:rPr lang="en-US" sz="1800" b="0" i="0" u="none" strike="noStrike" cap="none">
                <a:solidFill>
                  <a:schemeClr val="dk1"/>
                </a:solidFill>
                <a:latin typeface="Arial"/>
                <a:ea typeface="Arial"/>
                <a:cs typeface="Arial"/>
                <a:sym typeface="Arial"/>
              </a:rPr>
              <a:t>REFERENCE</a:t>
            </a:r>
            <a:endParaRPr/>
          </a:p>
        </p:txBody>
      </p:sp>
      <p:sp>
        <p:nvSpPr>
          <p:cNvPr id="248" name="Google Shape;248;p27"/>
          <p:cNvSpPr txBox="1"/>
          <p:nvPr/>
        </p:nvSpPr>
        <p:spPr>
          <a:xfrm>
            <a:off x="1334469" y="1335835"/>
            <a:ext cx="6659400" cy="3447900"/>
          </a:xfrm>
          <a:prstGeom prst="rect">
            <a:avLst/>
          </a:prstGeom>
          <a:noFill/>
          <a:ln>
            <a:noFill/>
          </a:ln>
        </p:spPr>
        <p:txBody>
          <a:bodyPr spcFirstLastPara="1" wrap="square" lIns="0" tIns="0" rIns="0" bIns="0" anchor="t" anchorCtr="0">
            <a:spAutoFit/>
          </a:bodyPr>
          <a:lstStyle/>
          <a:p>
            <a:pPr marL="288914" marR="0" lvl="1" indent="0" algn="l" rtl="0">
              <a:lnSpc>
                <a:spcPct val="100000"/>
              </a:lnSpc>
              <a:spcBef>
                <a:spcPts val="0"/>
              </a:spcBef>
              <a:spcAft>
                <a:spcPts val="0"/>
              </a:spcAft>
              <a:buNone/>
            </a:pPr>
            <a:r>
              <a:rPr lang="en-US" sz="1600" b="0" i="0" u="none" strike="noStrike" cap="none">
                <a:solidFill>
                  <a:srgbClr val="ECECF1"/>
                </a:solidFill>
                <a:latin typeface="Arial"/>
                <a:ea typeface="Arial"/>
                <a:cs typeface="Arial"/>
                <a:sym typeface="Arial"/>
              </a:rPr>
              <a:t>[1] Python Software Foundation. (n.d.). Python: A dynamic, interpreted, open-source programming language. Retrieved from </a:t>
            </a:r>
            <a:r>
              <a:rPr lang="en-US" sz="1600" b="0" i="0" u="sng" strike="noStrike" cap="none">
                <a:solidFill>
                  <a:schemeClr val="hlink"/>
                </a:solidFill>
                <a:latin typeface="Arial"/>
                <a:ea typeface="Arial"/>
                <a:cs typeface="Arial"/>
                <a:sym typeface="Arial"/>
                <a:hlinkClick r:id="rId9"/>
              </a:rPr>
              <a:t>https://www.python.org/</a:t>
            </a:r>
            <a:endParaRPr sz="1600" b="0" i="0" u="none" strike="noStrike" cap="none">
              <a:solidFill>
                <a:srgbClr val="000000"/>
              </a:solidFill>
              <a:latin typeface="Arial"/>
              <a:ea typeface="Arial"/>
              <a:cs typeface="Arial"/>
              <a:sym typeface="Arial"/>
            </a:endParaRPr>
          </a:p>
          <a:p>
            <a:pPr marL="577829" marR="0" lvl="1" indent="-187315"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imes New Roman"/>
              <a:ea typeface="Times New Roman"/>
              <a:cs typeface="Times New Roman"/>
              <a:sym typeface="Times New Roman"/>
            </a:endParaRPr>
          </a:p>
          <a:p>
            <a:pPr marL="288914" marR="0" lvl="1" indent="0" algn="l" rtl="0">
              <a:lnSpc>
                <a:spcPct val="100000"/>
              </a:lnSpc>
              <a:spcBef>
                <a:spcPts val="0"/>
              </a:spcBef>
              <a:spcAft>
                <a:spcPts val="0"/>
              </a:spcAft>
              <a:buNone/>
            </a:pPr>
            <a:r>
              <a:rPr lang="en-US" sz="1600" b="0" i="0" u="none" strike="noStrike" cap="none">
                <a:solidFill>
                  <a:srgbClr val="FFFFFF"/>
                </a:solidFill>
                <a:latin typeface="Times New Roman"/>
                <a:ea typeface="Times New Roman"/>
                <a:cs typeface="Times New Roman"/>
                <a:sym typeface="Times New Roman"/>
              </a:rPr>
              <a:t>[2] Python Software Foundation. https://www.python.org/</a:t>
            </a:r>
            <a:endParaRPr/>
          </a:p>
          <a:p>
            <a:pPr marL="0" marR="0" lvl="0" indent="0" algn="l" rtl="0">
              <a:lnSpc>
                <a:spcPct val="100000"/>
              </a:lnSpc>
              <a:spcBef>
                <a:spcPts val="0"/>
              </a:spcBef>
              <a:spcAft>
                <a:spcPts val="0"/>
              </a:spcAft>
              <a:buNone/>
            </a:pPr>
            <a:endParaRPr sz="1600" b="0" i="0" u="none" strike="noStrike" cap="none">
              <a:solidFill>
                <a:srgbClr val="FFFFFF"/>
              </a:solidFill>
              <a:latin typeface="Times New Roman"/>
              <a:ea typeface="Times New Roman"/>
              <a:cs typeface="Times New Roman"/>
              <a:sym typeface="Times New Roman"/>
            </a:endParaRPr>
          </a:p>
          <a:p>
            <a:pPr marL="288914" marR="0" lvl="1" indent="0" algn="l" rtl="0">
              <a:lnSpc>
                <a:spcPct val="100000"/>
              </a:lnSpc>
              <a:spcBef>
                <a:spcPts val="0"/>
              </a:spcBef>
              <a:spcAft>
                <a:spcPts val="0"/>
              </a:spcAft>
              <a:buNone/>
            </a:pPr>
            <a:r>
              <a:rPr lang="en-US" sz="1600" b="0" i="0" u="none" strike="noStrike" cap="none">
                <a:solidFill>
                  <a:srgbClr val="ECECF1"/>
                </a:solidFill>
                <a:latin typeface="Arial"/>
                <a:ea typeface="Arial"/>
                <a:cs typeface="Arial"/>
                <a:sym typeface="Arial"/>
              </a:rPr>
              <a:t>[3] Richardson, L., &amp; Lieb, H. O. (2013). Web Scraping with Python: A Comprehensive Guide. O'Reilly Media.</a:t>
            </a:r>
            <a:endParaRPr/>
          </a:p>
          <a:p>
            <a:pPr marL="577829" marR="0" lvl="1" indent="-187315"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imes New Roman"/>
              <a:ea typeface="Times New Roman"/>
              <a:cs typeface="Times New Roman"/>
              <a:sym typeface="Times New Roman"/>
            </a:endParaRPr>
          </a:p>
          <a:p>
            <a:pPr marL="288914" marR="0" lvl="1" indent="0" algn="l" rtl="0">
              <a:lnSpc>
                <a:spcPct val="100000"/>
              </a:lnSpc>
              <a:spcBef>
                <a:spcPts val="0"/>
              </a:spcBef>
              <a:spcAft>
                <a:spcPts val="0"/>
              </a:spcAft>
              <a:buNone/>
            </a:pPr>
            <a:r>
              <a:rPr lang="en-US" sz="1600" b="0" i="0" u="none" strike="noStrike" cap="none">
                <a:solidFill>
                  <a:srgbClr val="ECECF1"/>
                </a:solidFill>
                <a:latin typeface="Arial"/>
                <a:ea typeface="Arial"/>
                <a:cs typeface="Arial"/>
                <a:sym typeface="Arial"/>
              </a:rPr>
              <a:t>[4] Harwani, B. (2017). Tkinter GUI Programming by Example. </a:t>
            </a:r>
            <a:r>
              <a:rPr lang="en-US" sz="1600">
                <a:solidFill>
                  <a:srgbClr val="ECECF1"/>
                </a:solidFill>
              </a:rPr>
              <a:t>Packt</a:t>
            </a:r>
            <a:r>
              <a:rPr lang="en-US" sz="1600" b="0" i="0" u="none" strike="noStrike" cap="none">
                <a:solidFill>
                  <a:srgbClr val="ECECF1"/>
                </a:solidFill>
                <a:latin typeface="Arial"/>
                <a:ea typeface="Arial"/>
                <a:cs typeface="Arial"/>
                <a:sym typeface="Arial"/>
              </a:rPr>
              <a:t> Publishing.</a:t>
            </a:r>
            <a:endParaRPr/>
          </a:p>
          <a:p>
            <a:pPr marL="577829" marR="0" lvl="1" indent="-187315"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imes New Roman"/>
              <a:ea typeface="Times New Roman"/>
              <a:cs typeface="Times New Roman"/>
              <a:sym typeface="Times New Roman"/>
            </a:endParaRPr>
          </a:p>
          <a:p>
            <a:pPr marL="288914" marR="0" lvl="1" indent="0" algn="l" rtl="0">
              <a:lnSpc>
                <a:spcPct val="100000"/>
              </a:lnSpc>
              <a:spcBef>
                <a:spcPts val="0"/>
              </a:spcBef>
              <a:spcAft>
                <a:spcPts val="0"/>
              </a:spcAft>
              <a:buNone/>
            </a:pPr>
            <a:r>
              <a:rPr lang="en-US" sz="1600" b="0" i="0" u="none" strike="noStrike" cap="none">
                <a:solidFill>
                  <a:srgbClr val="ECECF1"/>
                </a:solidFill>
                <a:latin typeface="Arial"/>
                <a:ea typeface="Arial"/>
                <a:cs typeface="Arial"/>
                <a:sym typeface="Arial"/>
              </a:rPr>
              <a:t>[5] Zelle, J. M. (2005). Python Programming: An Introduction to Computer Science. Franklin, Beedle &amp; Associates Inc.</a:t>
            </a:r>
            <a:endParaRPr sz="1600" b="0" i="0" u="none" strike="noStrike" cap="none">
              <a:solidFill>
                <a:srgbClr val="FFFFFF"/>
              </a:solidFill>
              <a:latin typeface="Poppins Light"/>
              <a:ea typeface="Poppins Light"/>
              <a:cs typeface="Poppins Light"/>
              <a:sym typeface="Poppins Light"/>
            </a:endParaRPr>
          </a:p>
        </p:txBody>
      </p:sp>
      <p:sp>
        <p:nvSpPr>
          <p:cNvPr id="249" name="Google Shape;249;p27"/>
          <p:cNvSpPr/>
          <p:nvPr/>
        </p:nvSpPr>
        <p:spPr>
          <a:xfrm>
            <a:off x="5860500" y="-927562"/>
            <a:ext cx="2394675" cy="2213681"/>
          </a:xfrm>
          <a:custGeom>
            <a:avLst/>
            <a:gdLst/>
            <a:ahLst/>
            <a:cxnLst/>
            <a:rect l="l" t="t" r="r" b="b"/>
            <a:pathLst>
              <a:path w="8339294" h="7136224" extrusionOk="0">
                <a:moveTo>
                  <a:pt x="0" y="0"/>
                </a:moveTo>
                <a:lnTo>
                  <a:pt x="8339295" y="0"/>
                </a:lnTo>
                <a:lnTo>
                  <a:pt x="8339295" y="7136224"/>
                </a:lnTo>
                <a:lnTo>
                  <a:pt x="0" y="7136224"/>
                </a:lnTo>
                <a:lnTo>
                  <a:pt x="0" y="0"/>
                </a:lnTo>
                <a:close/>
              </a:path>
            </a:pathLst>
          </a:custGeom>
          <a:blipFill rotWithShape="1">
            <a:blip r:embed="rId8">
              <a:alphaModFix/>
            </a:blip>
            <a:stretch>
              <a:fillRect/>
            </a:stretch>
          </a:blipFill>
          <a:ln>
            <a:noFill/>
          </a:ln>
        </p:spPr>
      </p:sp>
      <p:sp>
        <p:nvSpPr>
          <p:cNvPr id="250" name="Google Shape;250;p27"/>
          <p:cNvSpPr/>
          <p:nvPr/>
        </p:nvSpPr>
        <p:spPr>
          <a:xfrm flipH="1">
            <a:off x="37857" y="2237537"/>
            <a:ext cx="1352209" cy="2060487"/>
          </a:xfrm>
          <a:custGeom>
            <a:avLst/>
            <a:gdLst/>
            <a:ahLst/>
            <a:cxnLst/>
            <a:rect l="l" t="t" r="r" b="b"/>
            <a:pathLst>
              <a:path w="2697891" h="3954337" extrusionOk="0">
                <a:moveTo>
                  <a:pt x="2697891" y="0"/>
                </a:moveTo>
                <a:lnTo>
                  <a:pt x="0" y="0"/>
                </a:lnTo>
                <a:lnTo>
                  <a:pt x="0" y="3954337"/>
                </a:lnTo>
                <a:lnTo>
                  <a:pt x="2697891" y="3954337"/>
                </a:lnTo>
                <a:lnTo>
                  <a:pt x="2697891"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54"/>
        <p:cNvGrpSpPr/>
        <p:nvPr/>
      </p:nvGrpSpPr>
      <p:grpSpPr>
        <a:xfrm>
          <a:off x="0" y="0"/>
          <a:ext cx="0" cy="0"/>
          <a:chOff x="0" y="0"/>
          <a:chExt cx="0" cy="0"/>
        </a:xfrm>
      </p:grpSpPr>
      <p:sp>
        <p:nvSpPr>
          <p:cNvPr id="255" name="Google Shape;255;p28"/>
          <p:cNvSpPr/>
          <p:nvPr/>
        </p:nvSpPr>
        <p:spPr>
          <a:xfrm>
            <a:off x="0" y="-14103"/>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56" name="Google Shape;256;p28"/>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257" name="Google Shape;257;p28"/>
          <p:cNvPicPr preferRelativeResize="0"/>
          <p:nvPr/>
        </p:nvPicPr>
        <p:blipFill rotWithShape="1">
          <a:blip r:embed="rId4">
            <a:alphaModFix/>
          </a:blip>
          <a:srcRect/>
          <a:stretch/>
        </p:blipFill>
        <p:spPr>
          <a:xfrm>
            <a:off x="8327065" y="-14103"/>
            <a:ext cx="816935" cy="804742"/>
          </a:xfrm>
          <a:prstGeom prst="rect">
            <a:avLst/>
          </a:prstGeom>
          <a:noFill/>
          <a:ln>
            <a:noFill/>
          </a:ln>
        </p:spPr>
      </p:pic>
      <p:sp>
        <p:nvSpPr>
          <p:cNvPr id="258" name="Google Shape;258;p28"/>
          <p:cNvSpPr/>
          <p:nvPr/>
        </p:nvSpPr>
        <p:spPr>
          <a:xfrm>
            <a:off x="5452482" y="542726"/>
            <a:ext cx="3540831" cy="4035948"/>
          </a:xfrm>
          <a:custGeom>
            <a:avLst/>
            <a:gdLst/>
            <a:ahLst/>
            <a:cxnLst/>
            <a:rect l="l" t="t" r="r" b="b"/>
            <a:pathLst>
              <a:path w="8001878" h="8071895" extrusionOk="0">
                <a:moveTo>
                  <a:pt x="0" y="0"/>
                </a:moveTo>
                <a:lnTo>
                  <a:pt x="8001878" y="0"/>
                </a:lnTo>
                <a:lnTo>
                  <a:pt x="8001878" y="8071894"/>
                </a:lnTo>
                <a:lnTo>
                  <a:pt x="0" y="8071894"/>
                </a:lnTo>
                <a:lnTo>
                  <a:pt x="0" y="0"/>
                </a:lnTo>
                <a:close/>
              </a:path>
            </a:pathLst>
          </a:custGeom>
          <a:blipFill rotWithShape="1">
            <a:blip r:embed="rId5">
              <a:alphaModFix/>
            </a:blip>
            <a:stretch>
              <a:fillRect/>
            </a:stretch>
          </a:blipFill>
          <a:ln>
            <a:noFill/>
          </a:ln>
        </p:spPr>
      </p:sp>
      <p:sp>
        <p:nvSpPr>
          <p:cNvPr id="259" name="Google Shape;259;p28"/>
          <p:cNvSpPr/>
          <p:nvPr/>
        </p:nvSpPr>
        <p:spPr>
          <a:xfrm>
            <a:off x="-1203975" y="3553789"/>
            <a:ext cx="3750624" cy="3399164"/>
          </a:xfrm>
          <a:custGeom>
            <a:avLst/>
            <a:gdLst/>
            <a:ahLst/>
            <a:cxnLst/>
            <a:rect l="l" t="t" r="r" b="b"/>
            <a:pathLst>
              <a:path w="6049393" h="5290528" extrusionOk="0">
                <a:moveTo>
                  <a:pt x="0" y="0"/>
                </a:moveTo>
                <a:lnTo>
                  <a:pt x="6049392" y="0"/>
                </a:lnTo>
                <a:lnTo>
                  <a:pt x="6049392" y="5290527"/>
                </a:lnTo>
                <a:lnTo>
                  <a:pt x="0" y="5290527"/>
                </a:lnTo>
                <a:lnTo>
                  <a:pt x="0" y="0"/>
                </a:lnTo>
                <a:close/>
              </a:path>
            </a:pathLst>
          </a:custGeom>
          <a:blipFill rotWithShape="1">
            <a:blip r:embed="rId6">
              <a:alphaModFix/>
            </a:blip>
            <a:stretch>
              <a:fillRect/>
            </a:stretch>
          </a:blipFill>
          <a:ln>
            <a:noFill/>
          </a:ln>
        </p:spPr>
      </p:sp>
      <p:sp>
        <p:nvSpPr>
          <p:cNvPr id="260" name="Google Shape;260;p28"/>
          <p:cNvSpPr txBox="1"/>
          <p:nvPr/>
        </p:nvSpPr>
        <p:spPr>
          <a:xfrm>
            <a:off x="-2176513" y="1256636"/>
            <a:ext cx="7368000" cy="492600"/>
          </a:xfrm>
          <a:prstGeom prst="rect">
            <a:avLst/>
          </a:prstGeom>
          <a:noFill/>
          <a:ln>
            <a:noFill/>
          </a:ln>
        </p:spPr>
        <p:txBody>
          <a:bodyPr spcFirstLastPara="1" wrap="square" lIns="0" tIns="0" rIns="0" bIns="0" anchor="t" anchorCtr="0">
            <a:spAutoFit/>
          </a:bodyPr>
          <a:lstStyle/>
          <a:p>
            <a:pPr marL="0" marR="0" lvl="0" indent="0" algn="ctr" rtl="0">
              <a:lnSpc>
                <a:spcPct val="644906"/>
              </a:lnSpc>
              <a:spcBef>
                <a:spcPts val="0"/>
              </a:spcBef>
              <a:spcAft>
                <a:spcPts val="0"/>
              </a:spcAft>
              <a:buNone/>
            </a:pPr>
            <a:r>
              <a:rPr lang="en-US" sz="3200" b="0" i="0" u="none" strike="noStrike" cap="none">
                <a:solidFill>
                  <a:schemeClr val="dk1"/>
                </a:solidFill>
                <a:latin typeface="Arial"/>
                <a:ea typeface="Arial"/>
                <a:cs typeface="Arial"/>
                <a:sym typeface="Arial"/>
              </a:rPr>
              <a:t>THANK YOU!</a:t>
            </a:r>
            <a:endParaRPr/>
          </a:p>
        </p:txBody>
      </p:sp>
      <p:sp>
        <p:nvSpPr>
          <p:cNvPr id="261" name="Google Shape;261;p28"/>
          <p:cNvSpPr txBox="1"/>
          <p:nvPr/>
        </p:nvSpPr>
        <p:spPr>
          <a:xfrm>
            <a:off x="323473" y="1875793"/>
            <a:ext cx="7531500" cy="1369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TEAM MEMBERS:</a:t>
            </a:r>
            <a:endParaRPr sz="18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D.AJAY KUMAR, A.BHARGAV, A.AJAY KUMAR</a:t>
            </a:r>
            <a:endParaRPr sz="18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700" b="0" i="0" u="none" strike="noStrike" cap="none">
                <a:solidFill>
                  <a:schemeClr val="dk1"/>
                </a:solidFill>
                <a:latin typeface="Arial"/>
                <a:ea typeface="Arial"/>
                <a:cs typeface="Arial"/>
                <a:sym typeface="Arial"/>
              </a:rPr>
              <a:t>REGISTER NUMBER : </a:t>
            </a:r>
            <a:endParaRPr sz="1700">
              <a:solidFill>
                <a:schemeClr val="dk1"/>
              </a:solidFill>
            </a:endParaRPr>
          </a:p>
          <a:p>
            <a:pPr marL="0" marR="0" lvl="0" indent="0"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192211089,192110283,192224154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67"/>
        <p:cNvGrpSpPr/>
        <p:nvPr/>
      </p:nvGrpSpPr>
      <p:grpSpPr>
        <a:xfrm>
          <a:off x="0" y="0"/>
          <a:ext cx="0" cy="0"/>
          <a:chOff x="0" y="0"/>
          <a:chExt cx="0" cy="0"/>
        </a:xfrm>
      </p:grpSpPr>
      <p:sp>
        <p:nvSpPr>
          <p:cNvPr id="68" name="Google Shape;68;p13"/>
          <p:cNvSpPr/>
          <p:nvPr/>
        </p:nvSpPr>
        <p:spPr>
          <a:xfrm>
            <a:off x="0" y="-2926"/>
            <a:ext cx="9144000" cy="5146425"/>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2060"/>
              </a:solidFill>
              <a:latin typeface="Arial"/>
              <a:ea typeface="Arial"/>
              <a:cs typeface="Arial"/>
              <a:sym typeface="Arial"/>
            </a:endParaRPr>
          </a:p>
        </p:txBody>
      </p:sp>
      <p:sp>
        <p:nvSpPr>
          <p:cNvPr id="69" name="Google Shape;69;p13"/>
          <p:cNvSpPr txBox="1"/>
          <p:nvPr/>
        </p:nvSpPr>
        <p:spPr>
          <a:xfrm>
            <a:off x="271875" y="1106170"/>
            <a:ext cx="8417700" cy="1823546"/>
          </a:xfrm>
          <a:prstGeom prst="rect">
            <a:avLst/>
          </a:prstGeom>
          <a:noFill/>
          <a:ln>
            <a:noFill/>
          </a:ln>
        </p:spPr>
        <p:txBody>
          <a:bodyPr spcFirstLastPara="1" wrap="square" lIns="91425" tIns="91425" rIns="91425" bIns="91425" anchor="t" anchorCtr="0">
            <a:spAutoFit/>
          </a:bodyPr>
          <a:lstStyle/>
          <a:p>
            <a:pPr marL="0" marR="0" lvl="0" indent="0" algn="l" rtl="0">
              <a:lnSpc>
                <a:spcPct val="50000"/>
              </a:lnSpc>
              <a:spcBef>
                <a:spcPts val="0"/>
              </a:spcBef>
              <a:spcAft>
                <a:spcPts val="0"/>
              </a:spcAft>
              <a:buClr>
                <a:srgbClr val="000000"/>
              </a:buClr>
              <a:buSzPts val="1700"/>
              <a:buFont typeface="Arial"/>
              <a:buNone/>
            </a:pPr>
            <a:endParaRPr sz="1700" b="1"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The Web Crawler project involves the creation of a Python-based tool that traverses websites, extracts relevant data , and presents it in a structured manner. Using state-of-the-art libraries like BeautifulSoup and requests, our crawler ensures efficient and accurate data extraction. The project’s primary focus is on user accessibility and ease of integration with our systems. By prioritizing a user-friendly interface , our crawler aims to enhance the overall experience , allowing users to interact seamlessly with the extracted data. Furthermore, the project’s emphasis on integration aligns with our broader goal of providing a versatile tool that harmonizes effortlessly with existing system, fostering a more cohesive and streamlined data retrieval process.</a:t>
            </a:r>
            <a:endParaRPr sz="1400" b="1" i="0" u="none" strike="noStrike" cap="none">
              <a:solidFill>
                <a:schemeClr val="dk1"/>
              </a:solidFill>
              <a:latin typeface="Times New Roman"/>
              <a:ea typeface="Times New Roman"/>
              <a:cs typeface="Times New Roman"/>
              <a:sym typeface="Times New Roman"/>
            </a:endParaRPr>
          </a:p>
        </p:txBody>
      </p:sp>
      <p:sp>
        <p:nvSpPr>
          <p:cNvPr id="70" name="Google Shape;70;p13"/>
          <p:cNvSpPr txBox="1"/>
          <p:nvPr/>
        </p:nvSpPr>
        <p:spPr>
          <a:xfrm>
            <a:off x="271875" y="4038812"/>
            <a:ext cx="773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Times New Roman"/>
                <a:ea typeface="Times New Roman"/>
                <a:cs typeface="Times New Roman"/>
                <a:sym typeface="Times New Roman"/>
              </a:rPr>
              <a:t>Keywords </a:t>
            </a:r>
            <a:r>
              <a:rPr lang="en-US" sz="1800" b="0" i="0" u="sng" strike="noStrike" cap="none">
                <a:solidFill>
                  <a:schemeClr val="dk1"/>
                </a:solidFill>
                <a:latin typeface="Times New Roman"/>
                <a:ea typeface="Times New Roman"/>
                <a:cs typeface="Times New Roman"/>
                <a:sym typeface="Times New Roman"/>
              </a:rPr>
              <a:t>:</a:t>
            </a:r>
            <a:r>
              <a:rPr lang="en-US" sz="1750" b="0" i="0" u="none" strike="noStrike" cap="none">
                <a:solidFill>
                  <a:schemeClr val="dk1"/>
                </a:solidFill>
                <a:latin typeface="Times New Roman"/>
                <a:ea typeface="Times New Roman"/>
                <a:cs typeface="Times New Roman"/>
                <a:sym typeface="Times New Roman"/>
              </a:rPr>
              <a:t> </a:t>
            </a:r>
            <a:r>
              <a:rPr lang="en-US" sz="1750" b="0" i="0" u="none" strike="noStrike" cap="none">
                <a:solidFill>
                  <a:srgbClr val="E8E8E8"/>
                </a:solidFill>
                <a:latin typeface="Times New Roman"/>
                <a:ea typeface="Times New Roman"/>
                <a:cs typeface="Times New Roman"/>
                <a:sym typeface="Times New Roman"/>
              </a:rPr>
              <a:t>Web Crawler, Python-based, </a:t>
            </a:r>
            <a:r>
              <a:rPr lang="en-US" sz="1750">
                <a:solidFill>
                  <a:srgbClr val="E8E8E8"/>
                </a:solidFill>
                <a:latin typeface="Times New Roman"/>
                <a:ea typeface="Times New Roman"/>
                <a:cs typeface="Times New Roman"/>
                <a:sym typeface="Times New Roman"/>
              </a:rPr>
              <a:t>BeautifulSoup</a:t>
            </a:r>
            <a:r>
              <a:rPr lang="en-US" sz="1750" b="0" i="0" u="none" strike="noStrike" cap="none">
                <a:solidFill>
                  <a:srgbClr val="E8E8E8"/>
                </a:solidFill>
                <a:latin typeface="Times New Roman"/>
                <a:ea typeface="Times New Roman"/>
                <a:cs typeface="Times New Roman"/>
                <a:sym typeface="Times New Roman"/>
              </a:rPr>
              <a:t>, Data retrieval</a:t>
            </a:r>
            <a:endParaRPr sz="1900" b="0" i="0" u="none" strike="noStrike" cap="none">
              <a:solidFill>
                <a:srgbClr val="E8E8E8"/>
              </a:solidFill>
              <a:latin typeface="Arial"/>
              <a:ea typeface="Arial"/>
              <a:cs typeface="Arial"/>
              <a:sym typeface="Arial"/>
            </a:endParaRPr>
          </a:p>
        </p:txBody>
      </p:sp>
      <p:pic>
        <p:nvPicPr>
          <p:cNvPr id="71" name="Google Shape;71;p13"/>
          <p:cNvPicPr preferRelativeResize="0"/>
          <p:nvPr/>
        </p:nvPicPr>
        <p:blipFill rotWithShape="1">
          <a:blip r:embed="rId3">
            <a:alphaModFix/>
          </a:blip>
          <a:srcRect/>
          <a:stretch/>
        </p:blipFill>
        <p:spPr>
          <a:xfrm>
            <a:off x="0" y="0"/>
            <a:ext cx="801100" cy="801100"/>
          </a:xfrm>
          <a:prstGeom prst="rect">
            <a:avLst/>
          </a:prstGeom>
          <a:noFill/>
          <a:ln>
            <a:noFill/>
          </a:ln>
        </p:spPr>
      </p:pic>
      <p:sp>
        <p:nvSpPr>
          <p:cNvPr id="72" name="Google Shape;72;p13"/>
          <p:cNvSpPr txBox="1"/>
          <p:nvPr/>
        </p:nvSpPr>
        <p:spPr>
          <a:xfrm>
            <a:off x="3374854" y="493547"/>
            <a:ext cx="152954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ABSTRACT</a:t>
            </a:r>
            <a:r>
              <a:rPr lang="en-US" sz="1800" b="1" i="0" u="none" strike="noStrike" cap="none">
                <a:solidFill>
                  <a:schemeClr val="lt1"/>
                </a:solidFill>
                <a:latin typeface="Arial"/>
                <a:ea typeface="Arial"/>
                <a:cs typeface="Arial"/>
                <a:sym typeface="Arial"/>
              </a:rPr>
              <a:t> </a:t>
            </a:r>
            <a:endParaRPr/>
          </a:p>
        </p:txBody>
      </p:sp>
      <p:pic>
        <p:nvPicPr>
          <p:cNvPr id="73" name="Google Shape;73;p13"/>
          <p:cNvPicPr preferRelativeResize="0"/>
          <p:nvPr/>
        </p:nvPicPr>
        <p:blipFill rotWithShape="1">
          <a:blip r:embed="rId4">
            <a:alphaModFix/>
          </a:blip>
          <a:srcRect/>
          <a:stretch/>
        </p:blipFill>
        <p:spPr>
          <a:xfrm>
            <a:off x="8357743" y="-10513"/>
            <a:ext cx="816506" cy="801100"/>
          </a:xfrm>
          <a:prstGeom prst="rect">
            <a:avLst/>
          </a:prstGeom>
          <a:noFill/>
          <a:ln>
            <a:noFill/>
          </a:ln>
        </p:spPr>
      </p:pic>
      <p:pic>
        <p:nvPicPr>
          <p:cNvPr id="74" name="Google Shape;74;p13"/>
          <p:cNvPicPr preferRelativeResize="0"/>
          <p:nvPr/>
        </p:nvPicPr>
        <p:blipFill rotWithShape="1">
          <a:blip r:embed="rId5">
            <a:alphaModFix/>
          </a:blip>
          <a:srcRect/>
          <a:stretch/>
        </p:blipFill>
        <p:spPr>
          <a:xfrm>
            <a:off x="7066889" y="3073408"/>
            <a:ext cx="1622686" cy="16864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78"/>
        <p:cNvGrpSpPr/>
        <p:nvPr/>
      </p:nvGrpSpPr>
      <p:grpSpPr>
        <a:xfrm>
          <a:off x="0" y="0"/>
          <a:ext cx="0" cy="0"/>
          <a:chOff x="0" y="0"/>
          <a:chExt cx="0" cy="0"/>
        </a:xfrm>
      </p:grpSpPr>
      <p:sp>
        <p:nvSpPr>
          <p:cNvPr id="79" name="Google Shape;79;p14"/>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 name="Google Shape;80;p14"/>
          <p:cNvSpPr txBox="1"/>
          <p:nvPr/>
        </p:nvSpPr>
        <p:spPr>
          <a:xfrm>
            <a:off x="203600" y="1038925"/>
            <a:ext cx="8602500" cy="3043880"/>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00000"/>
              </a:lnSpc>
              <a:spcBef>
                <a:spcPts val="0"/>
              </a:spcBef>
              <a:spcAft>
                <a:spcPts val="0"/>
              </a:spcAft>
              <a:buClr>
                <a:srgbClr val="F2F2F2"/>
              </a:buClr>
              <a:buSzPts val="1700"/>
              <a:buFont typeface="Arial"/>
              <a:buChar char="•"/>
            </a:pPr>
            <a:r>
              <a:rPr lang="en-US" sz="1600" b="0" i="0" u="none" strike="noStrike" cap="none">
                <a:solidFill>
                  <a:schemeClr val="dk1"/>
                </a:solidFill>
                <a:latin typeface="Times New Roman"/>
                <a:ea typeface="Times New Roman"/>
                <a:cs typeface="Times New Roman"/>
                <a:sym typeface="Times New Roman"/>
              </a:rPr>
              <a:t>Web crawlers play a pivotal role in the vase realm of information retrieval on the internet.</a:t>
            </a:r>
            <a:endParaRPr sz="1600" b="0" i="0" u="none" strike="noStrike" cap="none">
              <a:solidFill>
                <a:schemeClr val="dk1"/>
              </a:solidFill>
              <a:latin typeface="Times New Roman"/>
              <a:ea typeface="Times New Roman"/>
              <a:cs typeface="Times New Roman"/>
              <a:sym typeface="Times New Roman"/>
            </a:endParaRPr>
          </a:p>
          <a:p>
            <a:pPr marL="742950" marR="0" lvl="0" indent="-184150" algn="just" rtl="0">
              <a:lnSpc>
                <a:spcPct val="70000"/>
              </a:lnSpc>
              <a:spcBef>
                <a:spcPts val="0"/>
              </a:spcBef>
              <a:spcAft>
                <a:spcPts val="0"/>
              </a:spcAft>
              <a:buClr>
                <a:srgbClr val="F2F2F2"/>
              </a:buClr>
              <a:buSzPts val="1600"/>
              <a:buFont typeface="Arial"/>
              <a:buNone/>
            </a:pPr>
            <a:endParaRPr sz="1600" b="0" i="0" u="none" strike="noStrike" cap="none">
              <a:solidFill>
                <a:schemeClr val="lt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rgbClr val="F2F2F2"/>
              </a:buClr>
              <a:buSzPts val="1700"/>
              <a:buFont typeface="Arial"/>
              <a:buChar char="•"/>
            </a:pPr>
            <a:r>
              <a:rPr lang="en-US" sz="1600" b="0" i="0" u="none" strike="noStrike" cap="none">
                <a:solidFill>
                  <a:schemeClr val="dk1"/>
                </a:solidFill>
                <a:latin typeface="Times New Roman"/>
                <a:ea typeface="Times New Roman"/>
                <a:cs typeface="Times New Roman"/>
                <a:sym typeface="Times New Roman"/>
              </a:rPr>
              <a:t>They are automated programs designed to systematically navigate through the web,collecting data and indexing information for search engines.</a:t>
            </a:r>
            <a:endParaRPr sz="1600" b="0" i="0" u="none" strike="noStrike" cap="none">
              <a:solidFill>
                <a:schemeClr val="dk1"/>
              </a:solidFill>
              <a:latin typeface="Times New Roman"/>
              <a:ea typeface="Times New Roman"/>
              <a:cs typeface="Times New Roman"/>
              <a:sym typeface="Times New Roman"/>
            </a:endParaRPr>
          </a:p>
          <a:p>
            <a:pPr marL="285750" marR="0" lvl="0" indent="-184150" algn="just" rtl="0">
              <a:lnSpc>
                <a:spcPct val="70000"/>
              </a:lnSpc>
              <a:spcBef>
                <a:spcPts val="0"/>
              </a:spcBef>
              <a:spcAft>
                <a:spcPts val="0"/>
              </a:spcAft>
              <a:buClr>
                <a:srgbClr val="F2F2F2"/>
              </a:buClr>
              <a:buSzPts val="1600"/>
              <a:buFont typeface="Arial"/>
              <a:buNone/>
            </a:pPr>
            <a:endParaRPr sz="1600" b="0" i="0" u="none" strike="noStrike" cap="none">
              <a:solidFill>
                <a:schemeClr val="lt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rgbClr val="F2F2F2"/>
              </a:buClr>
              <a:buSzPts val="1700"/>
              <a:buFont typeface="Arial"/>
              <a:buChar char="•"/>
            </a:pPr>
            <a:r>
              <a:rPr lang="en-US" sz="1600" b="0" i="0" u="none" strike="noStrike" cap="none">
                <a:solidFill>
                  <a:schemeClr val="dk1"/>
                </a:solidFill>
                <a:latin typeface="Times New Roman"/>
                <a:ea typeface="Times New Roman"/>
                <a:cs typeface="Times New Roman"/>
                <a:sym typeface="Times New Roman"/>
              </a:rPr>
              <a:t>Our project aims to develop an efficient and user-friendly web crawling tool. In this era of information explosion the need for web crawlers is paramount</a:t>
            </a:r>
            <a:endParaRPr sz="1600" b="0" i="0" u="none" strike="noStrike" cap="none">
              <a:solidFill>
                <a:schemeClr val="dk1"/>
              </a:solidFill>
              <a:latin typeface="Times New Roman"/>
              <a:ea typeface="Times New Roman"/>
              <a:cs typeface="Times New Roman"/>
              <a:sym typeface="Times New Roman"/>
            </a:endParaRPr>
          </a:p>
          <a:p>
            <a:pPr marL="285750" marR="0" lvl="0" indent="-184150" algn="just" rtl="0">
              <a:lnSpc>
                <a:spcPct val="70000"/>
              </a:lnSpc>
              <a:spcBef>
                <a:spcPts val="0"/>
              </a:spcBef>
              <a:spcAft>
                <a:spcPts val="0"/>
              </a:spcAft>
              <a:buClr>
                <a:srgbClr val="F2F2F2"/>
              </a:buClr>
              <a:buSzPts val="1600"/>
              <a:buFont typeface="Arial"/>
              <a:buNone/>
            </a:pPr>
            <a:endParaRPr sz="1600" b="0" i="0" u="none" strike="noStrike" cap="none">
              <a:solidFill>
                <a:schemeClr val="lt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rgbClr val="F2F2F2"/>
              </a:buClr>
              <a:buSzPts val="1700"/>
              <a:buFont typeface="Arial"/>
              <a:buChar char="•"/>
            </a:pPr>
            <a:r>
              <a:rPr lang="en-US" sz="1600" b="0" i="0" u="none" strike="noStrike" cap="none">
                <a:solidFill>
                  <a:schemeClr val="dk1"/>
                </a:solidFill>
                <a:latin typeface="Times New Roman"/>
                <a:ea typeface="Times New Roman"/>
                <a:cs typeface="Times New Roman"/>
                <a:sym typeface="Times New Roman"/>
              </a:rPr>
              <a:t>Web crawlers simplify the process of gathering and organizing data from diverse online sources</a:t>
            </a:r>
            <a:endParaRPr sz="1600" b="0" i="0" u="none" strike="noStrike" cap="none">
              <a:solidFill>
                <a:schemeClr val="dk1"/>
              </a:solidFill>
              <a:latin typeface="Times New Roman"/>
              <a:ea typeface="Times New Roman"/>
              <a:cs typeface="Times New Roman"/>
              <a:sym typeface="Times New Roman"/>
            </a:endParaRPr>
          </a:p>
          <a:p>
            <a:pPr marL="742950" marR="0" lvl="0" indent="-184150" algn="just" rtl="0">
              <a:lnSpc>
                <a:spcPct val="70000"/>
              </a:lnSpc>
              <a:spcBef>
                <a:spcPts val="0"/>
              </a:spcBef>
              <a:spcAft>
                <a:spcPts val="0"/>
              </a:spcAft>
              <a:buClr>
                <a:srgbClr val="F2F2F2"/>
              </a:buClr>
              <a:buSzPts val="1600"/>
              <a:buFont typeface="Arial"/>
              <a:buNone/>
            </a:pPr>
            <a:endParaRPr sz="1600" b="0" i="0" u="none" strike="noStrike" cap="none">
              <a:solidFill>
                <a:schemeClr val="lt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rgbClr val="F2F2F2"/>
              </a:buClr>
              <a:buSzPts val="1700"/>
              <a:buFont typeface="Arial"/>
              <a:buChar char="•"/>
            </a:pPr>
            <a:r>
              <a:rPr lang="en-US" sz="1600" b="0" i="0" u="none" strike="noStrike" cap="none">
                <a:solidFill>
                  <a:schemeClr val="dk1"/>
                </a:solidFill>
                <a:latin typeface="Times New Roman"/>
                <a:ea typeface="Times New Roman"/>
                <a:cs typeface="Times New Roman"/>
                <a:sym typeface="Times New Roman"/>
              </a:rPr>
              <a:t>Academic research, business Intelligence , or data analytics this web crawler will be very reliable and efficient</a:t>
            </a:r>
            <a:endParaRPr sz="16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81" name="Google Shape;81;p14"/>
          <p:cNvSpPr txBox="1"/>
          <p:nvPr/>
        </p:nvSpPr>
        <p:spPr>
          <a:xfrm>
            <a:off x="3252257"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INTRODUCTION</a:t>
            </a:r>
            <a:endParaRPr sz="1800" b="0" i="0" u="none" strike="noStrike" cap="none">
              <a:solidFill>
                <a:schemeClr val="dk1"/>
              </a:solidFill>
              <a:latin typeface="Arial"/>
              <a:ea typeface="Arial"/>
              <a:cs typeface="Arial"/>
              <a:sym typeface="Arial"/>
            </a:endParaRPr>
          </a:p>
        </p:txBody>
      </p:sp>
      <p:pic>
        <p:nvPicPr>
          <p:cNvPr id="82" name="Google Shape;82;p14"/>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83" name="Google Shape;83;p14"/>
          <p:cNvPicPr preferRelativeResize="0"/>
          <p:nvPr/>
        </p:nvPicPr>
        <p:blipFill rotWithShape="1">
          <a:blip r:embed="rId4">
            <a:alphaModFix/>
          </a:blip>
          <a:srcRect/>
          <a:stretch/>
        </p:blipFill>
        <p:spPr>
          <a:xfrm rot="-322881">
            <a:off x="485800" y="3887135"/>
            <a:ext cx="1502973" cy="1202640"/>
          </a:xfrm>
          <a:prstGeom prst="rect">
            <a:avLst/>
          </a:prstGeom>
          <a:noFill/>
          <a:ln>
            <a:noFill/>
          </a:ln>
        </p:spPr>
      </p:pic>
      <p:pic>
        <p:nvPicPr>
          <p:cNvPr id="84" name="Google Shape;84;p14"/>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85" name="Google Shape;85;p14"/>
          <p:cNvPicPr preferRelativeResize="0"/>
          <p:nvPr/>
        </p:nvPicPr>
        <p:blipFill rotWithShape="1">
          <a:blip r:embed="rId6">
            <a:alphaModFix/>
          </a:blip>
          <a:srcRect/>
          <a:stretch/>
        </p:blipFill>
        <p:spPr>
          <a:xfrm>
            <a:off x="8327065" y="-14103"/>
            <a:ext cx="816935" cy="8047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89"/>
        <p:cNvGrpSpPr/>
        <p:nvPr/>
      </p:nvGrpSpPr>
      <p:grpSpPr>
        <a:xfrm>
          <a:off x="0" y="0"/>
          <a:ext cx="0" cy="0"/>
          <a:chOff x="0" y="0"/>
          <a:chExt cx="0" cy="0"/>
        </a:xfrm>
      </p:grpSpPr>
      <p:sp>
        <p:nvSpPr>
          <p:cNvPr id="90" name="Google Shape;90;p15"/>
          <p:cNvSpPr/>
          <p:nvPr/>
        </p:nvSpPr>
        <p:spPr>
          <a:xfrm>
            <a:off x="-7917" y="-10969"/>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1" name="Google Shape;91;p15"/>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92" name="Google Shape;92;p15"/>
          <p:cNvPicPr preferRelativeResize="0"/>
          <p:nvPr/>
        </p:nvPicPr>
        <p:blipFill rotWithShape="1">
          <a:blip r:embed="rId4">
            <a:alphaModFix/>
          </a:blip>
          <a:srcRect/>
          <a:stretch/>
        </p:blipFill>
        <p:spPr>
          <a:xfrm rot="-1258560">
            <a:off x="-419489" y="4316640"/>
            <a:ext cx="1502973" cy="1202640"/>
          </a:xfrm>
          <a:prstGeom prst="rect">
            <a:avLst/>
          </a:prstGeom>
          <a:noFill/>
          <a:ln>
            <a:noFill/>
          </a:ln>
        </p:spPr>
      </p:pic>
      <p:pic>
        <p:nvPicPr>
          <p:cNvPr id="93" name="Google Shape;93;p15"/>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94" name="Google Shape;94;p15"/>
          <p:cNvPicPr preferRelativeResize="0"/>
          <p:nvPr/>
        </p:nvPicPr>
        <p:blipFill rotWithShape="1">
          <a:blip r:embed="rId6">
            <a:alphaModFix/>
          </a:blip>
          <a:srcRect/>
          <a:stretch/>
        </p:blipFill>
        <p:spPr>
          <a:xfrm>
            <a:off x="8327065" y="-14103"/>
            <a:ext cx="816935" cy="804742"/>
          </a:xfrm>
          <a:prstGeom prst="rect">
            <a:avLst/>
          </a:prstGeom>
          <a:noFill/>
          <a:ln>
            <a:noFill/>
          </a:ln>
        </p:spPr>
      </p:pic>
      <p:sp>
        <p:nvSpPr>
          <p:cNvPr id="95" name="Google Shape;95;p15"/>
          <p:cNvSpPr txBox="1">
            <a:spLocks noGrp="1"/>
          </p:cNvSpPr>
          <p:nvPr>
            <p:ph type="title"/>
          </p:nvPr>
        </p:nvSpPr>
        <p:spPr>
          <a:xfrm>
            <a:off x="400550" y="243947"/>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1800"/>
              <a:t>HARDWARE &amp; </a:t>
            </a:r>
            <a:r>
              <a:rPr lang="en-US" sz="1800">
                <a:latin typeface="Arial"/>
                <a:ea typeface="Arial"/>
                <a:cs typeface="Arial"/>
                <a:sym typeface="Arial"/>
              </a:rPr>
              <a:t>SOFTWARE</a:t>
            </a:r>
            <a:r>
              <a:rPr lang="en-US" sz="1800"/>
              <a:t> REQUIREMENTS</a:t>
            </a:r>
            <a:endParaRPr/>
          </a:p>
        </p:txBody>
      </p:sp>
      <p:sp>
        <p:nvSpPr>
          <p:cNvPr id="96" name="Google Shape;96;p15"/>
          <p:cNvSpPr txBox="1">
            <a:spLocks noGrp="1"/>
          </p:cNvSpPr>
          <p:nvPr>
            <p:ph type="body" idx="1"/>
          </p:nvPr>
        </p:nvSpPr>
        <p:spPr>
          <a:xfrm>
            <a:off x="311700" y="1152475"/>
            <a:ext cx="3112220" cy="3416400"/>
          </a:xfrm>
          <a:prstGeom prst="rect">
            <a:avLst/>
          </a:prstGeom>
          <a:noFill/>
          <a:ln>
            <a:noFill/>
          </a:ln>
        </p:spPr>
        <p:txBody>
          <a:bodyPr spcFirstLastPara="1" wrap="square" lIns="91425" tIns="91425" rIns="91425" bIns="91425" anchor="t" anchorCtr="0">
            <a:normAutofit/>
          </a:bodyPr>
          <a:lstStyle/>
          <a:p>
            <a:pPr marL="139700" lvl="0" indent="0" algn="l" rtl="0">
              <a:lnSpc>
                <a:spcPct val="115000"/>
              </a:lnSpc>
              <a:spcBef>
                <a:spcPts val="0"/>
              </a:spcBef>
              <a:spcAft>
                <a:spcPts val="0"/>
              </a:spcAft>
              <a:buSzPts val="1400"/>
              <a:buNone/>
            </a:pPr>
            <a:r>
              <a:rPr lang="en-US">
                <a:solidFill>
                  <a:schemeClr val="dk1"/>
                </a:solidFill>
              </a:rPr>
              <a:t>HARDWARE :</a:t>
            </a:r>
            <a:endParaRPr/>
          </a:p>
          <a:p>
            <a:pPr marL="457200" lvl="0" indent="-228600" algn="l" rtl="0">
              <a:lnSpc>
                <a:spcPct val="115000"/>
              </a:lnSpc>
              <a:spcBef>
                <a:spcPts val="0"/>
              </a:spcBef>
              <a:spcAft>
                <a:spcPts val="0"/>
              </a:spcAft>
              <a:buSzPts val="1400"/>
              <a:buNone/>
            </a:pPr>
            <a:endParaRPr>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PROCESSOR : AMD Ryzen 7 5700U with Radeon Graphics            1.80 GHz, 64-bit operating system, x64-based processor</a:t>
            </a:r>
            <a:endParaRPr/>
          </a:p>
          <a:p>
            <a:pPr marL="457200" lvl="0" indent="-228600" algn="l" rtl="0">
              <a:lnSpc>
                <a:spcPct val="115000"/>
              </a:lnSpc>
              <a:spcBef>
                <a:spcPts val="0"/>
              </a:spcBef>
              <a:spcAft>
                <a:spcPts val="0"/>
              </a:spcAft>
              <a:buSzPts val="1400"/>
              <a:buNone/>
            </a:pPr>
            <a:endParaRPr>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STORAGE : 512GB SSD</a:t>
            </a:r>
            <a:endParaRPr/>
          </a:p>
          <a:p>
            <a:pPr marL="457200" lvl="0" indent="-228600" algn="l" rtl="0">
              <a:lnSpc>
                <a:spcPct val="115000"/>
              </a:lnSpc>
              <a:spcBef>
                <a:spcPts val="0"/>
              </a:spcBef>
              <a:spcAft>
                <a:spcPts val="0"/>
              </a:spcAft>
              <a:buSzPts val="1400"/>
              <a:buNone/>
            </a:pPr>
            <a:endParaRPr>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MEMORY : 8GB RAM</a:t>
            </a:r>
            <a:endParaRPr/>
          </a:p>
          <a:p>
            <a:pPr marL="457200" lvl="0" indent="-228600" algn="l" rtl="0">
              <a:lnSpc>
                <a:spcPct val="115000"/>
              </a:lnSpc>
              <a:spcBef>
                <a:spcPts val="0"/>
              </a:spcBef>
              <a:spcAft>
                <a:spcPts val="0"/>
              </a:spcAft>
              <a:buSzPts val="1400"/>
              <a:buNone/>
            </a:pPr>
            <a:endParaRPr>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GRAPHIC CARD : IN-BUILT RADEON GRAPHICS</a:t>
            </a:r>
            <a:endParaRPr/>
          </a:p>
          <a:p>
            <a:pPr marL="457200" lvl="0" indent="-228600" algn="l" rtl="0">
              <a:lnSpc>
                <a:spcPct val="115000"/>
              </a:lnSpc>
              <a:spcBef>
                <a:spcPts val="0"/>
              </a:spcBef>
              <a:spcAft>
                <a:spcPts val="0"/>
              </a:spcAft>
              <a:buSzPts val="1400"/>
              <a:buNone/>
            </a:pPr>
            <a:endParaRPr/>
          </a:p>
        </p:txBody>
      </p:sp>
      <p:sp>
        <p:nvSpPr>
          <p:cNvPr id="97" name="Google Shape;97;p15"/>
          <p:cNvSpPr txBox="1">
            <a:spLocks noGrp="1"/>
          </p:cNvSpPr>
          <p:nvPr>
            <p:ph type="body" idx="2"/>
          </p:nvPr>
        </p:nvSpPr>
        <p:spPr>
          <a:xfrm>
            <a:off x="3423920" y="1096278"/>
            <a:ext cx="2894450" cy="3416400"/>
          </a:xfrm>
          <a:prstGeom prst="rect">
            <a:avLst/>
          </a:prstGeom>
          <a:noFill/>
          <a:ln>
            <a:noFill/>
          </a:ln>
        </p:spPr>
        <p:txBody>
          <a:bodyPr spcFirstLastPara="1" wrap="square" lIns="91425" tIns="91425" rIns="91425" bIns="91425" anchor="t" anchorCtr="0">
            <a:normAutofit/>
          </a:bodyPr>
          <a:lstStyle/>
          <a:p>
            <a:pPr marL="139700" lvl="0" indent="0" algn="l" rtl="0">
              <a:lnSpc>
                <a:spcPct val="115000"/>
              </a:lnSpc>
              <a:spcBef>
                <a:spcPts val="0"/>
              </a:spcBef>
              <a:spcAft>
                <a:spcPts val="0"/>
              </a:spcAft>
              <a:buSzPts val="1400"/>
              <a:buNone/>
            </a:pPr>
            <a:r>
              <a:rPr lang="en-US">
                <a:solidFill>
                  <a:schemeClr val="dk1"/>
                </a:solidFill>
              </a:rPr>
              <a:t>SOFTWARE :</a:t>
            </a:r>
            <a:endParaRPr/>
          </a:p>
          <a:p>
            <a:pPr marL="457200" lvl="0" indent="-228600" algn="l" rtl="0">
              <a:lnSpc>
                <a:spcPct val="115000"/>
              </a:lnSpc>
              <a:spcBef>
                <a:spcPts val="0"/>
              </a:spcBef>
              <a:spcAft>
                <a:spcPts val="0"/>
              </a:spcAft>
              <a:buSzPts val="1400"/>
              <a:buNone/>
            </a:pPr>
            <a:endParaRPr>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OS : WINDOWS 10/11</a:t>
            </a:r>
            <a:endParaRPr/>
          </a:p>
          <a:p>
            <a:pPr marL="457200" lvl="0" indent="-228600" algn="l" rtl="0">
              <a:lnSpc>
                <a:spcPct val="115000"/>
              </a:lnSpc>
              <a:spcBef>
                <a:spcPts val="0"/>
              </a:spcBef>
              <a:spcAft>
                <a:spcPts val="0"/>
              </a:spcAft>
              <a:buSzPts val="1400"/>
              <a:buNone/>
            </a:pPr>
            <a:endParaRPr>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PYTHON : 3.12.6</a:t>
            </a:r>
            <a:endParaRPr/>
          </a:p>
          <a:p>
            <a:pPr marL="457200" lvl="0" indent="-228600" algn="l" rtl="0">
              <a:lnSpc>
                <a:spcPct val="115000"/>
              </a:lnSpc>
              <a:spcBef>
                <a:spcPts val="0"/>
              </a:spcBef>
              <a:spcAft>
                <a:spcPts val="0"/>
              </a:spcAft>
              <a:buSzPts val="1400"/>
              <a:buNone/>
            </a:pPr>
            <a:endParaRPr>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INTEGRATED DEVELOPMENT ENVIRONMENT (IDE) : </a:t>
            </a:r>
            <a:endParaRPr/>
          </a:p>
          <a:p>
            <a:pPr marL="139700" lvl="0" indent="0" algn="l" rtl="0">
              <a:lnSpc>
                <a:spcPct val="115000"/>
              </a:lnSpc>
              <a:spcBef>
                <a:spcPts val="0"/>
              </a:spcBef>
              <a:spcAft>
                <a:spcPts val="0"/>
              </a:spcAft>
              <a:buSzPts val="1400"/>
              <a:buNone/>
            </a:pPr>
            <a:r>
              <a:rPr lang="en-US">
                <a:solidFill>
                  <a:schemeClr val="dk1"/>
                </a:solidFill>
              </a:rPr>
              <a:t>  </a:t>
            </a:r>
            <a:endParaRPr/>
          </a:p>
          <a:p>
            <a:pPr marL="139700" lvl="0" indent="0" algn="l" rtl="0">
              <a:lnSpc>
                <a:spcPct val="115000"/>
              </a:lnSpc>
              <a:spcBef>
                <a:spcPts val="0"/>
              </a:spcBef>
              <a:spcAft>
                <a:spcPts val="0"/>
              </a:spcAft>
              <a:buSzPts val="1400"/>
              <a:buNone/>
            </a:pPr>
            <a:r>
              <a:rPr lang="en-US">
                <a:solidFill>
                  <a:schemeClr val="dk1"/>
                </a:solidFill>
              </a:rPr>
              <a:t>      Visual Studio Code </a:t>
            </a:r>
            <a:endParaRPr/>
          </a:p>
        </p:txBody>
      </p:sp>
      <p:sp>
        <p:nvSpPr>
          <p:cNvPr id="98" name="Google Shape;98;p15"/>
          <p:cNvSpPr txBox="1"/>
          <p:nvPr/>
        </p:nvSpPr>
        <p:spPr>
          <a:xfrm>
            <a:off x="6634122" y="1152475"/>
            <a:ext cx="2287028"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PACKAGE : </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Requests Library for HTTP request</a:t>
            </a:r>
            <a:endParaRPr/>
          </a:p>
          <a:p>
            <a:pPr marL="285750" marR="0" lvl="0" indent="-1968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BeatifulSoup Library  for HTML parsing</a:t>
            </a:r>
            <a:endParaRPr/>
          </a:p>
          <a:p>
            <a:pPr marL="285750" marR="0" lvl="0" indent="-1968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Tkinter Library for GUI</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99" name="Google Shape;99;p15"/>
          <p:cNvCxnSpPr/>
          <p:nvPr/>
        </p:nvCxnSpPr>
        <p:spPr>
          <a:xfrm>
            <a:off x="3352800" y="790639"/>
            <a:ext cx="0" cy="3872801"/>
          </a:xfrm>
          <a:prstGeom prst="straightConnector1">
            <a:avLst/>
          </a:prstGeom>
          <a:noFill/>
          <a:ln w="9525" cap="flat" cmpd="sng">
            <a:solidFill>
              <a:srgbClr val="F9F9F9"/>
            </a:solidFill>
            <a:prstDash val="solid"/>
            <a:round/>
            <a:headEnd type="none" w="sm" len="sm"/>
            <a:tailEnd type="none" w="sm" len="sm"/>
          </a:ln>
        </p:spPr>
      </p:cxnSp>
      <p:cxnSp>
        <p:nvCxnSpPr>
          <p:cNvPr id="100" name="Google Shape;100;p15"/>
          <p:cNvCxnSpPr/>
          <p:nvPr/>
        </p:nvCxnSpPr>
        <p:spPr>
          <a:xfrm>
            <a:off x="6318370" y="790639"/>
            <a:ext cx="0" cy="3872801"/>
          </a:xfrm>
          <a:prstGeom prst="straightConnector1">
            <a:avLst/>
          </a:prstGeom>
          <a:noFill/>
          <a:ln w="9525" cap="flat" cmpd="sng">
            <a:solidFill>
              <a:srgbClr val="F9F9F9"/>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04"/>
        <p:cNvGrpSpPr/>
        <p:nvPr/>
      </p:nvGrpSpPr>
      <p:grpSpPr>
        <a:xfrm>
          <a:off x="0" y="0"/>
          <a:ext cx="0" cy="0"/>
          <a:chOff x="0" y="0"/>
          <a:chExt cx="0" cy="0"/>
        </a:xfrm>
      </p:grpSpPr>
      <p:sp>
        <p:nvSpPr>
          <p:cNvPr id="105" name="Google Shape;105;p16"/>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6"/>
          <p:cNvSpPr txBox="1"/>
          <p:nvPr/>
        </p:nvSpPr>
        <p:spPr>
          <a:xfrm>
            <a:off x="262832" y="914539"/>
            <a:ext cx="8602500" cy="4004143"/>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00000"/>
              </a:lnSpc>
              <a:spcBef>
                <a:spcPts val="0"/>
              </a:spcBef>
              <a:spcAft>
                <a:spcPts val="0"/>
              </a:spcAft>
              <a:buClr>
                <a:srgbClr val="F2F2F2"/>
              </a:buClr>
              <a:buSzPts val="1700"/>
              <a:buFont typeface="Arial"/>
              <a:buChar char="•"/>
            </a:pPr>
            <a:r>
              <a:rPr lang="en-US" sz="1600" b="0" i="0" u="none" strike="noStrike" cap="none">
                <a:solidFill>
                  <a:schemeClr val="dk1"/>
                </a:solidFill>
                <a:latin typeface="Times New Roman"/>
                <a:ea typeface="Times New Roman"/>
                <a:cs typeface="Times New Roman"/>
                <a:sym typeface="Times New Roman"/>
              </a:rPr>
              <a:t>Existing web crawlers often face challenges such as inefficiency in handling dynamic content, difficulty in parsing complex HTML structures, and limited customization options</a:t>
            </a:r>
            <a:endParaRPr sz="1600" b="0" i="0" u="none" strike="noStrike" cap="none">
              <a:solidFill>
                <a:schemeClr val="dk1"/>
              </a:solidFill>
              <a:latin typeface="Times New Roman"/>
              <a:ea typeface="Times New Roman"/>
              <a:cs typeface="Times New Roman"/>
              <a:sym typeface="Times New Roman"/>
            </a:endParaRPr>
          </a:p>
          <a:p>
            <a:pPr marL="742950" marR="0" lvl="0" indent="-184150" algn="just" rtl="0">
              <a:lnSpc>
                <a:spcPct val="70000"/>
              </a:lnSpc>
              <a:spcBef>
                <a:spcPts val="0"/>
              </a:spcBef>
              <a:spcAft>
                <a:spcPts val="0"/>
              </a:spcAft>
              <a:buClr>
                <a:srgbClr val="F2F2F2"/>
              </a:buClr>
              <a:buSzPts val="1600"/>
              <a:buFont typeface="Arial"/>
              <a:buNone/>
            </a:pPr>
            <a:endParaRPr sz="1600" b="0" i="0" u="none" strike="noStrike" cap="none">
              <a:solidFill>
                <a:schemeClr val="lt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rgbClr val="F2F2F2"/>
              </a:buClr>
              <a:buSzPts val="1700"/>
              <a:buFont typeface="Arial"/>
              <a:buChar char="•"/>
            </a:pPr>
            <a:r>
              <a:rPr lang="en-US" sz="1600" b="0" i="0" u="none" strike="noStrike" cap="none">
                <a:solidFill>
                  <a:srgbClr val="ECECF1"/>
                </a:solidFill>
                <a:latin typeface="Times New Roman"/>
                <a:ea typeface="Times New Roman"/>
                <a:cs typeface="Times New Roman"/>
                <a:sym typeface="Times New Roman"/>
              </a:rPr>
              <a:t>By incorporating intelligent parsing algorithms, we overcome the challenges posed by intricate HTML structures, enabling precise data retrieval even in complex web environments</a:t>
            </a:r>
            <a:endParaRPr/>
          </a:p>
          <a:p>
            <a:pPr marL="457200" marR="0" lvl="0" indent="-228600" algn="just" rtl="0">
              <a:lnSpc>
                <a:spcPct val="100000"/>
              </a:lnSpc>
              <a:spcBef>
                <a:spcPts val="0"/>
              </a:spcBef>
              <a:spcAft>
                <a:spcPts val="0"/>
              </a:spcAft>
              <a:buClr>
                <a:srgbClr val="F2F2F2"/>
              </a:buClr>
              <a:buSzPts val="1700"/>
              <a:buFont typeface="Arial"/>
              <a:buNone/>
            </a:pPr>
            <a:endParaRPr sz="1600" b="0" i="0" u="none" strike="noStrike" cap="none">
              <a:solidFill>
                <a:schemeClr val="lt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rgbClr val="F2F2F2"/>
              </a:buClr>
              <a:buSzPts val="1700"/>
              <a:buFont typeface="Arial"/>
              <a:buChar char="•"/>
            </a:pPr>
            <a:r>
              <a:rPr lang="en-US" sz="1600" b="0" i="0" u="none" strike="noStrike" cap="none">
                <a:solidFill>
                  <a:srgbClr val="ECECF1"/>
                </a:solidFill>
                <a:latin typeface="Times New Roman"/>
                <a:ea typeface="Times New Roman"/>
                <a:cs typeface="Times New Roman"/>
                <a:sym typeface="Times New Roman"/>
              </a:rPr>
              <a:t>The project stands out with its emphasis on customization, offering users the flexibility to tailor the crawler's behavior to specific needs, thereby enhancing its adaptability .</a:t>
            </a:r>
            <a:endParaRPr/>
          </a:p>
          <a:p>
            <a:pPr marL="457200" marR="0" lvl="0" indent="-228600" algn="just" rtl="0">
              <a:lnSpc>
                <a:spcPct val="100000"/>
              </a:lnSpc>
              <a:spcBef>
                <a:spcPts val="0"/>
              </a:spcBef>
              <a:spcAft>
                <a:spcPts val="0"/>
              </a:spcAft>
              <a:buClr>
                <a:srgbClr val="F2F2F2"/>
              </a:buClr>
              <a:buSzPts val="1700"/>
              <a:buFont typeface="Arial"/>
              <a:buNone/>
            </a:pPr>
            <a:endParaRPr sz="1600" b="0" i="0" u="none" strike="noStrike" cap="none">
              <a:solidFill>
                <a:srgbClr val="ECECF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rgbClr val="F2F2F2"/>
              </a:buClr>
              <a:buSzPts val="1700"/>
              <a:buFont typeface="Arial"/>
              <a:buChar char="•"/>
            </a:pPr>
            <a:r>
              <a:rPr lang="en-US" sz="1600" b="0" i="0" u="none" strike="noStrike" cap="none">
                <a:solidFill>
                  <a:schemeClr val="dk1"/>
                </a:solidFill>
                <a:latin typeface="Times New Roman"/>
                <a:ea typeface="Times New Roman"/>
                <a:cs typeface="Times New Roman"/>
                <a:sym typeface="Times New Roman"/>
              </a:rPr>
              <a:t>As a result our web crawler solution not only tackles existing challenges head-on but also sets a new standard for efficiency, accuracy, and user-driven customization</a:t>
            </a:r>
            <a:endParaRPr sz="1600" b="0" i="0" u="none" strike="noStrike" cap="none">
              <a:solidFill>
                <a:schemeClr val="dk1"/>
              </a:solidFill>
              <a:latin typeface="Times New Roman"/>
              <a:ea typeface="Times New Roman"/>
              <a:cs typeface="Times New Roman"/>
              <a:sym typeface="Times New Roman"/>
            </a:endParaRPr>
          </a:p>
          <a:p>
            <a:pPr marL="120650" marR="0" lvl="0" indent="0" algn="just" rtl="0">
              <a:lnSpc>
                <a:spcPct val="100000"/>
              </a:lnSpc>
              <a:spcBef>
                <a:spcPts val="0"/>
              </a:spcBef>
              <a:spcAft>
                <a:spcPts val="0"/>
              </a:spcAft>
              <a:buNone/>
            </a:pPr>
            <a:endParaRPr sz="1600" b="0" i="0" u="none" strike="noStrike" cap="none">
              <a:solidFill>
                <a:srgbClr val="ECECF1"/>
              </a:solidFill>
              <a:latin typeface="Times New Roman"/>
              <a:ea typeface="Times New Roman"/>
              <a:cs typeface="Times New Roman"/>
              <a:sym typeface="Times New Roman"/>
            </a:endParaRPr>
          </a:p>
          <a:p>
            <a:pPr marL="457200" marR="0" lvl="0" indent="-228600" algn="just" rtl="0">
              <a:lnSpc>
                <a:spcPct val="100000"/>
              </a:lnSpc>
              <a:spcBef>
                <a:spcPts val="0"/>
              </a:spcBef>
              <a:spcAft>
                <a:spcPts val="0"/>
              </a:spcAft>
              <a:buClr>
                <a:srgbClr val="F2F2F2"/>
              </a:buClr>
              <a:buSzPts val="1700"/>
              <a:buFont typeface="Arial"/>
              <a:buNone/>
            </a:pPr>
            <a:endParaRPr sz="1600" b="0" i="0" u="none" strike="noStrike" cap="none">
              <a:solidFill>
                <a:srgbClr val="ECECF1"/>
              </a:solidFill>
              <a:latin typeface="Times New Roman"/>
              <a:ea typeface="Times New Roman"/>
              <a:cs typeface="Times New Roman"/>
              <a:sym typeface="Times New Roman"/>
            </a:endParaRPr>
          </a:p>
          <a:p>
            <a:pPr marL="457200" marR="0" lvl="0" indent="-228600" algn="just" rtl="0">
              <a:lnSpc>
                <a:spcPct val="100000"/>
              </a:lnSpc>
              <a:spcBef>
                <a:spcPts val="0"/>
              </a:spcBef>
              <a:spcAft>
                <a:spcPts val="0"/>
              </a:spcAft>
              <a:buClr>
                <a:srgbClr val="F2F2F2"/>
              </a:buClr>
              <a:buSzPts val="1700"/>
              <a:buFont typeface="Arial"/>
              <a:buNone/>
            </a:pPr>
            <a:endParaRPr sz="1600" b="0" i="0" u="none" strike="noStrike" cap="none">
              <a:solidFill>
                <a:srgbClr val="ECECF1"/>
              </a:solidFill>
              <a:latin typeface="Times New Roman"/>
              <a:ea typeface="Times New Roman"/>
              <a:cs typeface="Times New Roman"/>
              <a:sym typeface="Times New Roman"/>
            </a:endParaRPr>
          </a:p>
          <a:p>
            <a:pPr marL="457200" marR="0" lvl="0" indent="-228600" algn="just" rtl="0">
              <a:lnSpc>
                <a:spcPct val="100000"/>
              </a:lnSpc>
              <a:spcBef>
                <a:spcPts val="0"/>
              </a:spcBef>
              <a:spcAft>
                <a:spcPts val="0"/>
              </a:spcAft>
              <a:buClr>
                <a:schemeClr val="lt1"/>
              </a:buClr>
              <a:buSzPts val="1700"/>
              <a:buFont typeface="Times New Roman"/>
              <a:buNone/>
            </a:pPr>
            <a:endParaRPr sz="16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107" name="Google Shape;107;p16"/>
          <p:cNvSpPr txBox="1"/>
          <p:nvPr/>
        </p:nvSpPr>
        <p:spPr>
          <a:xfrm>
            <a:off x="3244340" y="251988"/>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EXISTING SYSTEM</a:t>
            </a:r>
            <a:endParaRPr sz="1800" b="0" i="0" u="none" strike="noStrike" cap="none">
              <a:solidFill>
                <a:schemeClr val="dk1"/>
              </a:solidFill>
              <a:latin typeface="Arial"/>
              <a:ea typeface="Arial"/>
              <a:cs typeface="Arial"/>
              <a:sym typeface="Arial"/>
            </a:endParaRPr>
          </a:p>
        </p:txBody>
      </p:sp>
      <p:pic>
        <p:nvPicPr>
          <p:cNvPr id="108" name="Google Shape;108;p16"/>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109" name="Google Shape;109;p16"/>
          <p:cNvPicPr preferRelativeResize="0"/>
          <p:nvPr/>
        </p:nvPicPr>
        <p:blipFill rotWithShape="1">
          <a:blip r:embed="rId4">
            <a:alphaModFix/>
          </a:blip>
          <a:srcRect/>
          <a:stretch/>
        </p:blipFill>
        <p:spPr>
          <a:xfrm rot="-322881">
            <a:off x="485800" y="3887135"/>
            <a:ext cx="1502973" cy="1202640"/>
          </a:xfrm>
          <a:prstGeom prst="rect">
            <a:avLst/>
          </a:prstGeom>
          <a:noFill/>
          <a:ln>
            <a:noFill/>
          </a:ln>
        </p:spPr>
      </p:pic>
      <p:pic>
        <p:nvPicPr>
          <p:cNvPr id="110" name="Google Shape;110;p16"/>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111" name="Google Shape;111;p16"/>
          <p:cNvPicPr preferRelativeResize="0"/>
          <p:nvPr/>
        </p:nvPicPr>
        <p:blipFill rotWithShape="1">
          <a:blip r:embed="rId6">
            <a:alphaModFix/>
          </a:blip>
          <a:srcRect/>
          <a:stretch/>
        </p:blipFill>
        <p:spPr>
          <a:xfrm>
            <a:off x="8327065" y="-14103"/>
            <a:ext cx="816935" cy="8047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15"/>
        <p:cNvGrpSpPr/>
        <p:nvPr/>
      </p:nvGrpSpPr>
      <p:grpSpPr>
        <a:xfrm>
          <a:off x="0" y="0"/>
          <a:ext cx="0" cy="0"/>
          <a:chOff x="0" y="0"/>
          <a:chExt cx="0" cy="0"/>
        </a:xfrm>
      </p:grpSpPr>
      <p:sp>
        <p:nvSpPr>
          <p:cNvPr id="116" name="Google Shape;116;p17"/>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p17"/>
          <p:cNvSpPr txBox="1"/>
          <p:nvPr/>
        </p:nvSpPr>
        <p:spPr>
          <a:xfrm>
            <a:off x="270749" y="760638"/>
            <a:ext cx="8602500" cy="3019258"/>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00000"/>
              </a:lnSpc>
              <a:spcBef>
                <a:spcPts val="0"/>
              </a:spcBef>
              <a:spcAft>
                <a:spcPts val="0"/>
              </a:spcAft>
              <a:buClr>
                <a:schemeClr val="dk1"/>
              </a:buClr>
              <a:buSzPts val="1700"/>
              <a:buFont typeface="Arial"/>
              <a:buChar char="•"/>
            </a:pPr>
            <a:r>
              <a:rPr lang="en-US" sz="1600" b="0" i="0" u="none" strike="noStrike" cap="none">
                <a:solidFill>
                  <a:schemeClr val="dk1"/>
                </a:solidFill>
                <a:latin typeface="Times New Roman"/>
                <a:ea typeface="Times New Roman"/>
                <a:cs typeface="Times New Roman"/>
                <a:sym typeface="Times New Roman"/>
              </a:rPr>
              <a:t>Design of a versatile web crawling solution capable of addressing a wide range of domains and website architectures</a:t>
            </a:r>
            <a:endParaRPr/>
          </a:p>
          <a:p>
            <a:pPr marL="742950" marR="0" lvl="0" indent="-184150" algn="just" rtl="0">
              <a:lnSpc>
                <a:spcPct val="70000"/>
              </a:lnSpc>
              <a:spcBef>
                <a:spcPts val="0"/>
              </a:spcBef>
              <a:spcAft>
                <a:spcPts val="0"/>
              </a:spcAft>
              <a:buClr>
                <a:schemeClr val="dk1"/>
              </a:buClr>
              <a:buSzPts val="1600"/>
              <a:buFont typeface="Arial"/>
              <a:buNone/>
            </a:pPr>
            <a:endParaRPr sz="1600" b="0" i="0" u="none" strike="noStrike" cap="none">
              <a:solidFill>
                <a:schemeClr val="lt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chemeClr val="dk1"/>
              </a:buClr>
              <a:buSzPts val="1700"/>
              <a:buFont typeface="Arial"/>
              <a:buChar char="•"/>
            </a:pPr>
            <a:r>
              <a:rPr lang="en-US" sz="1600" b="0" i="0" u="none" strike="noStrike" cap="none">
                <a:solidFill>
                  <a:srgbClr val="ECECF1"/>
                </a:solidFill>
                <a:latin typeface="Times New Roman"/>
                <a:ea typeface="Times New Roman"/>
                <a:cs typeface="Times New Roman"/>
                <a:sym typeface="Times New Roman"/>
              </a:rPr>
              <a:t>Adaptable to evolving web technologies and able to accommodate changes in website structures over time</a:t>
            </a:r>
            <a:endParaRPr/>
          </a:p>
          <a:p>
            <a:pPr marL="457200" marR="0" lvl="0" indent="-228600" algn="just" rtl="0">
              <a:lnSpc>
                <a:spcPct val="100000"/>
              </a:lnSpc>
              <a:spcBef>
                <a:spcPts val="0"/>
              </a:spcBef>
              <a:spcAft>
                <a:spcPts val="0"/>
              </a:spcAft>
              <a:buClr>
                <a:schemeClr val="dk1"/>
              </a:buClr>
              <a:buSzPts val="1700"/>
              <a:buFont typeface="Arial"/>
              <a:buNone/>
            </a:pPr>
            <a:endParaRPr sz="1600" b="0" i="0" u="none" strike="noStrike" cap="none">
              <a:solidFill>
                <a:schemeClr val="lt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chemeClr val="dk1"/>
              </a:buClr>
              <a:buSzPts val="1700"/>
              <a:buFont typeface="Arial"/>
              <a:buChar char="•"/>
            </a:pPr>
            <a:r>
              <a:rPr lang="en-US" sz="1600" b="0" i="0" u="none" strike="noStrike" cap="none">
                <a:solidFill>
                  <a:srgbClr val="ECECF1"/>
                </a:solidFill>
                <a:latin typeface="Times New Roman"/>
                <a:ea typeface="Times New Roman"/>
                <a:cs typeface="Times New Roman"/>
                <a:sym typeface="Times New Roman"/>
              </a:rPr>
              <a:t>Integration of customization options, allowing users to define and tailor the crawler’s behavious based on specific requirements.</a:t>
            </a:r>
            <a:endParaRPr/>
          </a:p>
          <a:p>
            <a:pPr marL="457200" marR="0" lvl="0" indent="-228600" algn="just" rtl="0">
              <a:lnSpc>
                <a:spcPct val="100000"/>
              </a:lnSpc>
              <a:spcBef>
                <a:spcPts val="0"/>
              </a:spcBef>
              <a:spcAft>
                <a:spcPts val="0"/>
              </a:spcAft>
              <a:buClr>
                <a:schemeClr val="dk1"/>
              </a:buClr>
              <a:buSzPts val="1700"/>
              <a:buFont typeface="Arial"/>
              <a:buNone/>
            </a:pPr>
            <a:endParaRPr sz="1600" b="0" i="0" u="none" strike="noStrike" cap="none">
              <a:solidFill>
                <a:schemeClr val="lt1"/>
              </a:solidFill>
              <a:latin typeface="Times New Roman"/>
              <a:ea typeface="Times New Roman"/>
              <a:cs typeface="Times New Roman"/>
              <a:sym typeface="Times New Roman"/>
            </a:endParaRPr>
          </a:p>
          <a:p>
            <a:pPr marL="457200" marR="0" lvl="0" indent="-336550" algn="just" rtl="0">
              <a:lnSpc>
                <a:spcPct val="100000"/>
              </a:lnSpc>
              <a:spcBef>
                <a:spcPts val="0"/>
              </a:spcBef>
              <a:spcAft>
                <a:spcPts val="0"/>
              </a:spcAft>
              <a:buClr>
                <a:schemeClr val="dk1"/>
              </a:buClr>
              <a:buSzPts val="1700"/>
              <a:buFont typeface="Arial"/>
              <a:buChar char="•"/>
            </a:pPr>
            <a:r>
              <a:rPr lang="en-US" sz="1600" b="0" i="0" u="none" strike="noStrike" cap="none">
                <a:solidFill>
                  <a:schemeClr val="dk1"/>
                </a:solidFill>
                <a:latin typeface="Times New Roman"/>
                <a:ea typeface="Times New Roman"/>
                <a:cs typeface="Times New Roman"/>
                <a:sym typeface="Times New Roman"/>
              </a:rPr>
              <a:t>Flexible configuration settings for data extraction, enabling users to fine-tune the system according to their unique use cases</a:t>
            </a:r>
            <a:endParaRPr sz="16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118" name="Google Shape;118;p17"/>
          <p:cNvSpPr txBox="1"/>
          <p:nvPr/>
        </p:nvSpPr>
        <p:spPr>
          <a:xfrm>
            <a:off x="3252257"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PROPOSED SYSTEM</a:t>
            </a:r>
            <a:endParaRPr sz="1800" b="0" i="0" u="none" strike="noStrike" cap="none">
              <a:solidFill>
                <a:schemeClr val="dk1"/>
              </a:solidFill>
              <a:latin typeface="Arial"/>
              <a:ea typeface="Arial"/>
              <a:cs typeface="Arial"/>
              <a:sym typeface="Arial"/>
            </a:endParaRPr>
          </a:p>
        </p:txBody>
      </p:sp>
      <p:pic>
        <p:nvPicPr>
          <p:cNvPr id="119" name="Google Shape;119;p17"/>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120" name="Google Shape;120;p17"/>
          <p:cNvPicPr preferRelativeResize="0"/>
          <p:nvPr/>
        </p:nvPicPr>
        <p:blipFill rotWithShape="1">
          <a:blip r:embed="rId4">
            <a:alphaModFix/>
          </a:blip>
          <a:srcRect/>
          <a:stretch/>
        </p:blipFill>
        <p:spPr>
          <a:xfrm rot="-322881">
            <a:off x="485800" y="3887135"/>
            <a:ext cx="1502973" cy="1202640"/>
          </a:xfrm>
          <a:prstGeom prst="rect">
            <a:avLst/>
          </a:prstGeom>
          <a:noFill/>
          <a:ln>
            <a:noFill/>
          </a:ln>
        </p:spPr>
      </p:pic>
      <p:pic>
        <p:nvPicPr>
          <p:cNvPr id="121" name="Google Shape;121;p17"/>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122" name="Google Shape;122;p17"/>
          <p:cNvPicPr preferRelativeResize="0"/>
          <p:nvPr/>
        </p:nvPicPr>
        <p:blipFill rotWithShape="1">
          <a:blip r:embed="rId6">
            <a:alphaModFix/>
          </a:blip>
          <a:srcRect/>
          <a:stretch/>
        </p:blipFill>
        <p:spPr>
          <a:xfrm>
            <a:off x="8327065" y="-14103"/>
            <a:ext cx="816935" cy="8047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26"/>
        <p:cNvGrpSpPr/>
        <p:nvPr/>
      </p:nvGrpSpPr>
      <p:grpSpPr>
        <a:xfrm>
          <a:off x="0" y="0"/>
          <a:ext cx="0" cy="0"/>
          <a:chOff x="0" y="0"/>
          <a:chExt cx="0" cy="0"/>
        </a:xfrm>
      </p:grpSpPr>
      <p:sp>
        <p:nvSpPr>
          <p:cNvPr id="127" name="Google Shape;127;p18"/>
          <p:cNvSpPr/>
          <p:nvPr/>
        </p:nvSpPr>
        <p:spPr>
          <a:xfrm>
            <a:off x="0" y="0"/>
            <a:ext cx="9144000" cy="5139965"/>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p18"/>
          <p:cNvSpPr/>
          <p:nvPr/>
        </p:nvSpPr>
        <p:spPr>
          <a:xfrm>
            <a:off x="8198039" y="1416"/>
            <a:ext cx="945961" cy="923299"/>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 name="Google Shape;129;p18"/>
          <p:cNvSpPr txBox="1"/>
          <p:nvPr/>
        </p:nvSpPr>
        <p:spPr>
          <a:xfrm>
            <a:off x="1380705" y="77272"/>
            <a:ext cx="6880266" cy="55396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ARCHITECTURE</a:t>
            </a:r>
            <a:endParaRPr sz="2400" b="1" i="0" u="none" strike="noStrike" cap="none">
              <a:solidFill>
                <a:schemeClr val="dk1"/>
              </a:solidFill>
              <a:latin typeface="Arial"/>
              <a:ea typeface="Arial"/>
              <a:cs typeface="Arial"/>
              <a:sym typeface="Arial"/>
            </a:endParaRPr>
          </a:p>
        </p:txBody>
      </p:sp>
      <p:pic>
        <p:nvPicPr>
          <p:cNvPr id="130" name="Google Shape;130;p18"/>
          <p:cNvPicPr preferRelativeResize="0"/>
          <p:nvPr/>
        </p:nvPicPr>
        <p:blipFill rotWithShape="1">
          <a:blip r:embed="rId3">
            <a:alphaModFix/>
          </a:blip>
          <a:srcRect/>
          <a:stretch/>
        </p:blipFill>
        <p:spPr>
          <a:xfrm>
            <a:off x="0" y="3534"/>
            <a:ext cx="801100" cy="801100"/>
          </a:xfrm>
          <a:prstGeom prst="rect">
            <a:avLst/>
          </a:prstGeom>
          <a:noFill/>
          <a:ln>
            <a:noFill/>
          </a:ln>
        </p:spPr>
      </p:pic>
      <p:pic>
        <p:nvPicPr>
          <p:cNvPr id="131" name="Google Shape;131;p18"/>
          <p:cNvPicPr preferRelativeResize="0"/>
          <p:nvPr/>
        </p:nvPicPr>
        <p:blipFill rotWithShape="1">
          <a:blip r:embed="rId4">
            <a:alphaModFix/>
          </a:blip>
          <a:srcRect/>
          <a:stretch/>
        </p:blipFill>
        <p:spPr>
          <a:xfrm>
            <a:off x="8323903" y="78468"/>
            <a:ext cx="694231" cy="769193"/>
          </a:xfrm>
          <a:prstGeom prst="rect">
            <a:avLst/>
          </a:prstGeom>
          <a:noFill/>
          <a:ln>
            <a:noFill/>
          </a:ln>
        </p:spPr>
      </p:pic>
      <p:pic>
        <p:nvPicPr>
          <p:cNvPr id="132" name="Google Shape;132;p18"/>
          <p:cNvPicPr preferRelativeResize="0"/>
          <p:nvPr/>
        </p:nvPicPr>
        <p:blipFill rotWithShape="1">
          <a:blip r:embed="rId5">
            <a:alphaModFix/>
          </a:blip>
          <a:srcRect/>
          <a:stretch/>
        </p:blipFill>
        <p:spPr>
          <a:xfrm>
            <a:off x="-732378" y="1776431"/>
            <a:ext cx="2265856" cy="987591"/>
          </a:xfrm>
          <a:prstGeom prst="rect">
            <a:avLst/>
          </a:prstGeom>
          <a:noFill/>
          <a:ln>
            <a:noFill/>
          </a:ln>
        </p:spPr>
      </p:pic>
      <p:pic>
        <p:nvPicPr>
          <p:cNvPr id="133" name="Google Shape;133;p18"/>
          <p:cNvPicPr preferRelativeResize="0"/>
          <p:nvPr/>
        </p:nvPicPr>
        <p:blipFill rotWithShape="1">
          <a:blip r:embed="rId6">
            <a:alphaModFix/>
          </a:blip>
          <a:srcRect/>
          <a:stretch/>
        </p:blipFill>
        <p:spPr>
          <a:xfrm>
            <a:off x="7250100" y="2764022"/>
            <a:ext cx="1522982" cy="2137988"/>
          </a:xfrm>
          <a:prstGeom prst="rect">
            <a:avLst/>
          </a:prstGeom>
          <a:noFill/>
          <a:ln>
            <a:noFill/>
          </a:ln>
        </p:spPr>
      </p:pic>
      <p:pic>
        <p:nvPicPr>
          <p:cNvPr id="134" name="Google Shape;134;p18"/>
          <p:cNvPicPr preferRelativeResize="0"/>
          <p:nvPr/>
        </p:nvPicPr>
        <p:blipFill rotWithShape="1">
          <a:blip r:embed="rId7">
            <a:alphaModFix/>
          </a:blip>
          <a:srcRect/>
          <a:stretch/>
        </p:blipFill>
        <p:spPr>
          <a:xfrm>
            <a:off x="8011591" y="1175502"/>
            <a:ext cx="3052540" cy="2509701"/>
          </a:xfrm>
          <a:prstGeom prst="rect">
            <a:avLst/>
          </a:prstGeom>
          <a:noFill/>
          <a:ln>
            <a:noFill/>
          </a:ln>
        </p:spPr>
      </p:pic>
      <p:pic>
        <p:nvPicPr>
          <p:cNvPr id="135" name="Google Shape;135;p18"/>
          <p:cNvPicPr preferRelativeResize="0"/>
          <p:nvPr/>
        </p:nvPicPr>
        <p:blipFill rotWithShape="1">
          <a:blip r:embed="rId8">
            <a:alphaModFix/>
          </a:blip>
          <a:srcRect/>
          <a:stretch/>
        </p:blipFill>
        <p:spPr>
          <a:xfrm>
            <a:off x="1299129" y="-377803"/>
            <a:ext cx="962379" cy="840867"/>
          </a:xfrm>
          <a:prstGeom prst="rect">
            <a:avLst/>
          </a:prstGeom>
          <a:noFill/>
          <a:ln>
            <a:noFill/>
          </a:ln>
        </p:spPr>
      </p:pic>
      <p:pic>
        <p:nvPicPr>
          <p:cNvPr id="136" name="Google Shape;136;p18"/>
          <p:cNvPicPr preferRelativeResize="0"/>
          <p:nvPr/>
        </p:nvPicPr>
        <p:blipFill rotWithShape="1">
          <a:blip r:embed="rId9">
            <a:alphaModFix/>
          </a:blip>
          <a:srcRect/>
          <a:stretch/>
        </p:blipFill>
        <p:spPr>
          <a:xfrm>
            <a:off x="1845141" y="4412422"/>
            <a:ext cx="2082411" cy="1781857"/>
          </a:xfrm>
          <a:prstGeom prst="rect">
            <a:avLst/>
          </a:prstGeom>
          <a:noFill/>
          <a:ln>
            <a:noFill/>
          </a:ln>
        </p:spPr>
      </p:pic>
      <p:pic>
        <p:nvPicPr>
          <p:cNvPr id="137" name="Google Shape;137;p18"/>
          <p:cNvPicPr preferRelativeResize="0"/>
          <p:nvPr/>
        </p:nvPicPr>
        <p:blipFill rotWithShape="1">
          <a:blip r:embed="rId10">
            <a:alphaModFix/>
          </a:blip>
          <a:srcRect/>
          <a:stretch/>
        </p:blipFill>
        <p:spPr>
          <a:xfrm>
            <a:off x="-291200" y="2858184"/>
            <a:ext cx="2937572" cy="1654038"/>
          </a:xfrm>
          <a:prstGeom prst="rect">
            <a:avLst/>
          </a:prstGeom>
          <a:noFill/>
          <a:ln>
            <a:noFill/>
          </a:ln>
        </p:spPr>
      </p:pic>
      <p:pic>
        <p:nvPicPr>
          <p:cNvPr id="138" name="Google Shape;138;p18"/>
          <p:cNvPicPr preferRelativeResize="0"/>
          <p:nvPr/>
        </p:nvPicPr>
        <p:blipFill rotWithShape="1">
          <a:blip r:embed="rId11">
            <a:alphaModFix/>
          </a:blip>
          <a:srcRect/>
          <a:stretch/>
        </p:blipFill>
        <p:spPr>
          <a:xfrm>
            <a:off x="2477518" y="703774"/>
            <a:ext cx="4771073" cy="3732415"/>
          </a:xfrm>
          <a:prstGeom prst="rect">
            <a:avLst/>
          </a:prstGeom>
          <a:noFill/>
          <a:ln>
            <a:noFill/>
          </a:ln>
        </p:spPr>
      </p:pic>
      <p:sp>
        <p:nvSpPr>
          <p:cNvPr id="139" name="Google Shape;139;p18"/>
          <p:cNvSpPr/>
          <p:nvPr/>
        </p:nvSpPr>
        <p:spPr>
          <a:xfrm>
            <a:off x="5248656" y="1828800"/>
            <a:ext cx="1146048" cy="262128"/>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Web pages</a:t>
            </a:r>
            <a:endParaRPr/>
          </a:p>
        </p:txBody>
      </p:sp>
      <p:sp>
        <p:nvSpPr>
          <p:cNvPr id="140" name="Google Shape;140;p18"/>
          <p:cNvSpPr/>
          <p:nvPr/>
        </p:nvSpPr>
        <p:spPr>
          <a:xfrm>
            <a:off x="3733449" y="2404452"/>
            <a:ext cx="555094" cy="166360"/>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Url’s</a:t>
            </a:r>
            <a:endParaRPr sz="1400" b="0" i="0" u="none" strike="noStrike" cap="none">
              <a:solidFill>
                <a:schemeClr val="lt1"/>
              </a:solidFill>
              <a:latin typeface="Arial"/>
              <a:ea typeface="Arial"/>
              <a:cs typeface="Arial"/>
              <a:sym typeface="Arial"/>
            </a:endParaRPr>
          </a:p>
        </p:txBody>
      </p:sp>
      <p:sp>
        <p:nvSpPr>
          <p:cNvPr id="141" name="Google Shape;141;p18"/>
          <p:cNvSpPr/>
          <p:nvPr/>
        </p:nvSpPr>
        <p:spPr>
          <a:xfrm>
            <a:off x="4199607" y="3271022"/>
            <a:ext cx="555094" cy="166360"/>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Url’s</a:t>
            </a:r>
            <a:endParaRPr sz="1400" b="0" i="0" u="none" strike="noStrike" cap="none">
              <a:solidFill>
                <a:schemeClr val="lt1"/>
              </a:solidFill>
              <a:latin typeface="Arial"/>
              <a:ea typeface="Arial"/>
              <a:cs typeface="Arial"/>
              <a:sym typeface="Arial"/>
            </a:endParaRPr>
          </a:p>
        </p:txBody>
      </p:sp>
      <p:sp>
        <p:nvSpPr>
          <p:cNvPr id="142" name="Google Shape;142;p18"/>
          <p:cNvSpPr/>
          <p:nvPr/>
        </p:nvSpPr>
        <p:spPr>
          <a:xfrm>
            <a:off x="5387078" y="3052573"/>
            <a:ext cx="1240402" cy="397001"/>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Text and metadata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46"/>
        <p:cNvGrpSpPr/>
        <p:nvPr/>
      </p:nvGrpSpPr>
      <p:grpSpPr>
        <a:xfrm>
          <a:off x="0" y="0"/>
          <a:ext cx="0" cy="0"/>
          <a:chOff x="0" y="0"/>
          <a:chExt cx="0" cy="0"/>
        </a:xfrm>
      </p:grpSpPr>
      <p:sp>
        <p:nvSpPr>
          <p:cNvPr id="147" name="Google Shape;147;p19"/>
          <p:cNvSpPr/>
          <p:nvPr/>
        </p:nvSpPr>
        <p:spPr>
          <a:xfrm>
            <a:off x="0" y="0"/>
            <a:ext cx="9144000" cy="5139965"/>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 name="Google Shape;148;p19"/>
          <p:cNvSpPr/>
          <p:nvPr/>
        </p:nvSpPr>
        <p:spPr>
          <a:xfrm>
            <a:off x="8198039" y="1416"/>
            <a:ext cx="945961" cy="923299"/>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19"/>
          <p:cNvSpPr txBox="1"/>
          <p:nvPr/>
        </p:nvSpPr>
        <p:spPr>
          <a:xfrm>
            <a:off x="1380705" y="77272"/>
            <a:ext cx="6880266" cy="55396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DESIGN</a:t>
            </a:r>
            <a:endParaRPr sz="2400" b="1" i="0" u="none" strike="noStrike" cap="none">
              <a:solidFill>
                <a:schemeClr val="dk1"/>
              </a:solidFill>
              <a:latin typeface="Arial"/>
              <a:ea typeface="Arial"/>
              <a:cs typeface="Arial"/>
              <a:sym typeface="Arial"/>
            </a:endParaRPr>
          </a:p>
        </p:txBody>
      </p:sp>
      <p:pic>
        <p:nvPicPr>
          <p:cNvPr id="150" name="Google Shape;150;p19"/>
          <p:cNvPicPr preferRelativeResize="0"/>
          <p:nvPr/>
        </p:nvPicPr>
        <p:blipFill rotWithShape="1">
          <a:blip r:embed="rId3">
            <a:alphaModFix/>
          </a:blip>
          <a:srcRect/>
          <a:stretch/>
        </p:blipFill>
        <p:spPr>
          <a:xfrm>
            <a:off x="0" y="3534"/>
            <a:ext cx="801100" cy="801100"/>
          </a:xfrm>
          <a:prstGeom prst="rect">
            <a:avLst/>
          </a:prstGeom>
          <a:noFill/>
          <a:ln>
            <a:noFill/>
          </a:ln>
        </p:spPr>
      </p:pic>
      <p:pic>
        <p:nvPicPr>
          <p:cNvPr id="151" name="Google Shape;151;p19"/>
          <p:cNvPicPr preferRelativeResize="0"/>
          <p:nvPr/>
        </p:nvPicPr>
        <p:blipFill rotWithShape="1">
          <a:blip r:embed="rId4">
            <a:alphaModFix/>
          </a:blip>
          <a:srcRect/>
          <a:stretch/>
        </p:blipFill>
        <p:spPr>
          <a:xfrm>
            <a:off x="8323903" y="78468"/>
            <a:ext cx="694231" cy="769193"/>
          </a:xfrm>
          <a:prstGeom prst="rect">
            <a:avLst/>
          </a:prstGeom>
          <a:noFill/>
          <a:ln>
            <a:noFill/>
          </a:ln>
        </p:spPr>
      </p:pic>
      <p:pic>
        <p:nvPicPr>
          <p:cNvPr id="152" name="Google Shape;152;p19"/>
          <p:cNvPicPr preferRelativeResize="0"/>
          <p:nvPr/>
        </p:nvPicPr>
        <p:blipFill rotWithShape="1">
          <a:blip r:embed="rId5">
            <a:alphaModFix/>
          </a:blip>
          <a:srcRect/>
          <a:stretch/>
        </p:blipFill>
        <p:spPr>
          <a:xfrm>
            <a:off x="-732378" y="1776431"/>
            <a:ext cx="2265856" cy="987591"/>
          </a:xfrm>
          <a:prstGeom prst="rect">
            <a:avLst/>
          </a:prstGeom>
          <a:noFill/>
          <a:ln>
            <a:noFill/>
          </a:ln>
        </p:spPr>
      </p:pic>
      <p:pic>
        <p:nvPicPr>
          <p:cNvPr id="154" name="Google Shape;154;p19"/>
          <p:cNvPicPr preferRelativeResize="0"/>
          <p:nvPr/>
        </p:nvPicPr>
        <p:blipFill rotWithShape="1">
          <a:blip r:embed="rId6">
            <a:alphaModFix/>
          </a:blip>
          <a:srcRect/>
          <a:stretch/>
        </p:blipFill>
        <p:spPr>
          <a:xfrm>
            <a:off x="8011591" y="1175502"/>
            <a:ext cx="3052540" cy="2509701"/>
          </a:xfrm>
          <a:prstGeom prst="rect">
            <a:avLst/>
          </a:prstGeom>
          <a:noFill/>
          <a:ln>
            <a:noFill/>
          </a:ln>
        </p:spPr>
      </p:pic>
      <p:pic>
        <p:nvPicPr>
          <p:cNvPr id="155" name="Google Shape;155;p19"/>
          <p:cNvPicPr preferRelativeResize="0"/>
          <p:nvPr/>
        </p:nvPicPr>
        <p:blipFill rotWithShape="1">
          <a:blip r:embed="rId7">
            <a:alphaModFix/>
          </a:blip>
          <a:srcRect/>
          <a:stretch/>
        </p:blipFill>
        <p:spPr>
          <a:xfrm>
            <a:off x="1299129" y="-377803"/>
            <a:ext cx="962379" cy="840867"/>
          </a:xfrm>
          <a:prstGeom prst="rect">
            <a:avLst/>
          </a:prstGeom>
          <a:noFill/>
          <a:ln>
            <a:noFill/>
          </a:ln>
        </p:spPr>
      </p:pic>
      <p:pic>
        <p:nvPicPr>
          <p:cNvPr id="156" name="Google Shape;156;p19"/>
          <p:cNvPicPr preferRelativeResize="0"/>
          <p:nvPr/>
        </p:nvPicPr>
        <p:blipFill rotWithShape="1">
          <a:blip r:embed="rId8">
            <a:alphaModFix/>
          </a:blip>
          <a:srcRect/>
          <a:stretch/>
        </p:blipFill>
        <p:spPr>
          <a:xfrm>
            <a:off x="179097" y="4734935"/>
            <a:ext cx="2082411" cy="1781857"/>
          </a:xfrm>
          <a:prstGeom prst="rect">
            <a:avLst/>
          </a:prstGeom>
          <a:noFill/>
          <a:ln>
            <a:noFill/>
          </a:ln>
        </p:spPr>
      </p:pic>
      <p:pic>
        <p:nvPicPr>
          <p:cNvPr id="157" name="Google Shape;157;p19"/>
          <p:cNvPicPr preferRelativeResize="0"/>
          <p:nvPr/>
        </p:nvPicPr>
        <p:blipFill rotWithShape="1">
          <a:blip r:embed="rId9">
            <a:alphaModFix/>
          </a:blip>
          <a:srcRect/>
          <a:stretch/>
        </p:blipFill>
        <p:spPr>
          <a:xfrm>
            <a:off x="4502957" y="527428"/>
            <a:ext cx="2937572" cy="1654038"/>
          </a:xfrm>
          <a:prstGeom prst="rect">
            <a:avLst/>
          </a:prstGeom>
          <a:noFill/>
          <a:ln>
            <a:noFill/>
          </a:ln>
        </p:spPr>
      </p:pic>
      <p:pic>
        <p:nvPicPr>
          <p:cNvPr id="2" name="Google Shape;202;p23">
            <a:extLst>
              <a:ext uri="{FF2B5EF4-FFF2-40B4-BE49-F238E27FC236}">
                <a16:creationId xmlns:a16="http://schemas.microsoft.com/office/drawing/2014/main" id="{53A4EAD3-D6B8-2B10-7BCF-5F2D052CC1F2}"/>
              </a:ext>
            </a:extLst>
          </p:cNvPr>
          <p:cNvPicPr preferRelativeResize="0"/>
          <p:nvPr/>
        </p:nvPicPr>
        <p:blipFill rotWithShape="1">
          <a:blip r:embed="rId10">
            <a:alphaModFix/>
          </a:blip>
          <a:srcRect l="3070" r="-3070"/>
          <a:stretch/>
        </p:blipFill>
        <p:spPr>
          <a:xfrm>
            <a:off x="2494424" y="765383"/>
            <a:ext cx="5317713" cy="41366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73"/>
        <p:cNvGrpSpPr/>
        <p:nvPr/>
      </p:nvGrpSpPr>
      <p:grpSpPr>
        <a:xfrm>
          <a:off x="0" y="0"/>
          <a:ext cx="0" cy="0"/>
          <a:chOff x="0" y="0"/>
          <a:chExt cx="0" cy="0"/>
        </a:xfrm>
      </p:grpSpPr>
      <p:sp>
        <p:nvSpPr>
          <p:cNvPr id="174" name="Google Shape;174;p21"/>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1"/>
          <p:cNvSpPr txBox="1"/>
          <p:nvPr/>
        </p:nvSpPr>
        <p:spPr>
          <a:xfrm>
            <a:off x="3252257"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TESTING</a:t>
            </a:r>
            <a:endParaRPr sz="1800" b="0" i="0" u="none" strike="noStrike" cap="none">
              <a:solidFill>
                <a:schemeClr val="dk1"/>
              </a:solidFill>
              <a:latin typeface="Arial"/>
              <a:ea typeface="Arial"/>
              <a:cs typeface="Arial"/>
              <a:sym typeface="Arial"/>
            </a:endParaRPr>
          </a:p>
        </p:txBody>
      </p:sp>
      <p:pic>
        <p:nvPicPr>
          <p:cNvPr id="176" name="Google Shape;176;p21"/>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177" name="Google Shape;177;p21"/>
          <p:cNvPicPr preferRelativeResize="0"/>
          <p:nvPr/>
        </p:nvPicPr>
        <p:blipFill rotWithShape="1">
          <a:blip r:embed="rId4">
            <a:alphaModFix/>
          </a:blip>
          <a:srcRect/>
          <a:stretch/>
        </p:blipFill>
        <p:spPr>
          <a:xfrm rot="-322881">
            <a:off x="485800" y="3887135"/>
            <a:ext cx="1502973" cy="1202640"/>
          </a:xfrm>
          <a:prstGeom prst="rect">
            <a:avLst/>
          </a:prstGeom>
          <a:noFill/>
          <a:ln>
            <a:noFill/>
          </a:ln>
        </p:spPr>
      </p:pic>
      <p:pic>
        <p:nvPicPr>
          <p:cNvPr id="178" name="Google Shape;178;p21"/>
          <p:cNvPicPr preferRelativeResize="0"/>
          <p:nvPr/>
        </p:nvPicPr>
        <p:blipFill rotWithShape="1">
          <a:blip r:embed="rId5">
            <a:alphaModFix/>
          </a:blip>
          <a:srcRect/>
          <a:stretch/>
        </p:blipFill>
        <p:spPr>
          <a:xfrm>
            <a:off x="8236950" y="4288546"/>
            <a:ext cx="1409233" cy="1201420"/>
          </a:xfrm>
          <a:prstGeom prst="rect">
            <a:avLst/>
          </a:prstGeom>
          <a:noFill/>
          <a:ln>
            <a:noFill/>
          </a:ln>
        </p:spPr>
      </p:pic>
      <p:pic>
        <p:nvPicPr>
          <p:cNvPr id="179" name="Google Shape;179;p21"/>
          <p:cNvPicPr preferRelativeResize="0"/>
          <p:nvPr/>
        </p:nvPicPr>
        <p:blipFill rotWithShape="1">
          <a:blip r:embed="rId6">
            <a:alphaModFix/>
          </a:blip>
          <a:srcRect/>
          <a:stretch/>
        </p:blipFill>
        <p:spPr>
          <a:xfrm>
            <a:off x="8327065" y="-14103"/>
            <a:ext cx="816935" cy="804742"/>
          </a:xfrm>
          <a:prstGeom prst="rect">
            <a:avLst/>
          </a:prstGeom>
          <a:noFill/>
          <a:ln>
            <a:noFill/>
          </a:ln>
        </p:spPr>
      </p:pic>
      <p:pic>
        <p:nvPicPr>
          <p:cNvPr id="180" name="Google Shape;180;p21"/>
          <p:cNvPicPr preferRelativeResize="0"/>
          <p:nvPr/>
        </p:nvPicPr>
        <p:blipFill rotWithShape="1">
          <a:blip r:embed="rId7">
            <a:alphaModFix/>
          </a:blip>
          <a:srcRect/>
          <a:stretch/>
        </p:blipFill>
        <p:spPr>
          <a:xfrm>
            <a:off x="1786428" y="940573"/>
            <a:ext cx="5948339" cy="3895399"/>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940</Words>
  <Application>Microsoft Office PowerPoint</Application>
  <PresentationFormat>On-screen Show (16:9)</PresentationFormat>
  <Paragraphs>112</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Poppins Light</vt:lpstr>
      <vt:lpstr>Arial</vt:lpstr>
      <vt:lpstr>Times New Roman</vt:lpstr>
      <vt:lpstr>Simple Dark</vt:lpstr>
      <vt:lpstr>PowerPoint Presentation</vt:lpstr>
      <vt:lpstr>PowerPoint Presentation</vt:lpstr>
      <vt:lpstr>PowerPoint Presentation</vt:lpstr>
      <vt:lpstr>HARDWARE &amp; 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Kumar</dc:creator>
  <cp:lastModifiedBy>Ajay Kumar</cp:lastModifiedBy>
  <cp:revision>1</cp:revision>
  <dcterms:modified xsi:type="dcterms:W3CDTF">2024-02-24T02:06:55Z</dcterms:modified>
</cp:coreProperties>
</file>